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486" r:id="rId3"/>
    <p:sldId id="475" r:id="rId4"/>
    <p:sldId id="443" r:id="rId5"/>
    <p:sldId id="444" r:id="rId6"/>
    <p:sldId id="257" r:id="rId7"/>
    <p:sldId id="445" r:id="rId8"/>
    <p:sldId id="450" r:id="rId9"/>
    <p:sldId id="449" r:id="rId10"/>
    <p:sldId id="451" r:id="rId11"/>
    <p:sldId id="453" r:id="rId12"/>
    <p:sldId id="452" r:id="rId13"/>
    <p:sldId id="455" r:id="rId14"/>
    <p:sldId id="454" r:id="rId15"/>
    <p:sldId id="456" r:id="rId16"/>
    <p:sldId id="457" r:id="rId17"/>
    <p:sldId id="458" r:id="rId18"/>
    <p:sldId id="459" r:id="rId19"/>
    <p:sldId id="460" r:id="rId20"/>
    <p:sldId id="462" r:id="rId21"/>
    <p:sldId id="463" r:id="rId22"/>
    <p:sldId id="464" r:id="rId23"/>
    <p:sldId id="465" r:id="rId24"/>
    <p:sldId id="467" r:id="rId25"/>
    <p:sldId id="468" r:id="rId26"/>
    <p:sldId id="469" r:id="rId27"/>
    <p:sldId id="470" r:id="rId28"/>
    <p:sldId id="471" r:id="rId29"/>
    <p:sldId id="472" r:id="rId30"/>
    <p:sldId id="473" r:id="rId31"/>
    <p:sldId id="480" r:id="rId32"/>
    <p:sldId id="481" r:id="rId33"/>
    <p:sldId id="482" r:id="rId34"/>
    <p:sldId id="477" r:id="rId35"/>
    <p:sldId id="474" r:id="rId36"/>
    <p:sldId id="484" r:id="rId37"/>
    <p:sldId id="485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4A"/>
    <a:srgbClr val="002447"/>
    <a:srgbClr val="002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98"/>
    <p:restoredTop sz="94631"/>
  </p:normalViewPr>
  <p:slideViewPr>
    <p:cSldViewPr snapToGrid="0" snapToObjects="1">
      <p:cViewPr>
        <p:scale>
          <a:sx n="100" d="100"/>
          <a:sy n="100" d="100"/>
        </p:scale>
        <p:origin x="10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6B3AA-582D-5C4E-B1CD-2FFF8EFF44DB}" type="datetimeFigureOut">
              <a:rPr lang="de-DE" smtClean="0"/>
              <a:t>05.04.17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93526-B08B-CE47-82A3-896D101C5B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27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898357" y="2390271"/>
            <a:ext cx="8245643" cy="24063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Rechteck 12"/>
          <p:cNvSpPr/>
          <p:nvPr userDrawn="1"/>
        </p:nvSpPr>
        <p:spPr>
          <a:xfrm>
            <a:off x="898360" y="0"/>
            <a:ext cx="128337" cy="6858000"/>
          </a:xfrm>
          <a:prstGeom prst="rect">
            <a:avLst/>
          </a:prstGeom>
          <a:solidFill>
            <a:srgbClr val="002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Rechteck 13"/>
          <p:cNvSpPr/>
          <p:nvPr userDrawn="1"/>
        </p:nvSpPr>
        <p:spPr>
          <a:xfrm>
            <a:off x="2" y="2261936"/>
            <a:ext cx="8136000" cy="128337"/>
          </a:xfrm>
          <a:prstGeom prst="rect">
            <a:avLst/>
          </a:prstGeom>
          <a:solidFill>
            <a:srgbClr val="002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5" name="Bild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83" y="1556085"/>
            <a:ext cx="2662989" cy="820270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81" y="1741863"/>
            <a:ext cx="3119519" cy="402821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ctrTitle" idx="4294967295"/>
          </p:nvPr>
        </p:nvSpPr>
        <p:spPr>
          <a:xfrm>
            <a:off x="1379621" y="2846812"/>
            <a:ext cx="7411454" cy="1504018"/>
          </a:xfrm>
        </p:spPr>
        <p:txBody>
          <a:bodyPr>
            <a:normAutofit/>
          </a:bodyPr>
          <a:lstStyle/>
          <a:p>
            <a:endParaRPr lang="de-DE" sz="4000" dirty="0">
              <a:solidFill>
                <a:srgbClr val="002060"/>
              </a:solidFill>
            </a:endParaRPr>
          </a:p>
        </p:txBody>
      </p:sp>
      <p:sp>
        <p:nvSpPr>
          <p:cNvPr id="18" name="Untertitel 2"/>
          <p:cNvSpPr>
            <a:spLocks noGrp="1"/>
          </p:cNvSpPr>
          <p:nvPr>
            <p:ph type="subTitle" idx="4294967295"/>
          </p:nvPr>
        </p:nvSpPr>
        <p:spPr>
          <a:xfrm>
            <a:off x="1379621" y="5229726"/>
            <a:ext cx="7411453" cy="102669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marL="0" indent="0">
              <a:lnSpc>
                <a:spcPct val="100000"/>
              </a:lnSpc>
              <a:buNone/>
            </a:pP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9144000" cy="959370"/>
          </a:xfrm>
          <a:prstGeom prst="rect">
            <a:avLst/>
          </a:prstGeom>
          <a:solidFill>
            <a:srgbClr val="002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628650" y="80214"/>
            <a:ext cx="7886700" cy="859133"/>
          </a:xfrm>
        </p:spPr>
        <p:txBody>
          <a:bodyPr>
            <a:normAutofit/>
          </a:bodyPr>
          <a:lstStyle/>
          <a:p>
            <a:pPr algn="ctr"/>
            <a:r>
              <a:rPr lang="de-DE" sz="3000" dirty="0" smtClean="0">
                <a:solidFill>
                  <a:schemeClr val="bg1"/>
                </a:solidFill>
              </a:rPr>
              <a:t>Outline</a:t>
            </a:r>
            <a:endParaRPr lang="de-DE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764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8C3C1-A675-0945-B72C-BD7DC76069F3}" type="datetimeFigureOut">
              <a:rPr lang="de-DE" smtClean="0"/>
              <a:t>05.04.17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CD4FE-F7AE-7346-9DE9-F89F711CC7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318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1251786" y="2953258"/>
            <a:ext cx="7726631" cy="1128014"/>
          </a:xfrm>
        </p:spPr>
        <p:txBody>
          <a:bodyPr>
            <a:normAutofit/>
          </a:bodyPr>
          <a:lstStyle/>
          <a:p>
            <a:r>
              <a:rPr lang="de-DE" sz="3100" dirty="0" err="1" smtClean="0">
                <a:solidFill>
                  <a:srgbClr val="00264A"/>
                </a:solidFill>
              </a:rPr>
              <a:t>Using</a:t>
            </a:r>
            <a:r>
              <a:rPr lang="de-DE" sz="3100" dirty="0" smtClean="0">
                <a:solidFill>
                  <a:srgbClr val="00264A"/>
                </a:solidFill>
              </a:rPr>
              <a:t> </a:t>
            </a:r>
            <a:r>
              <a:rPr lang="de-DE" sz="3100" dirty="0" err="1" smtClean="0">
                <a:solidFill>
                  <a:srgbClr val="00264A"/>
                </a:solidFill>
              </a:rPr>
              <a:t>diffractions</a:t>
            </a:r>
            <a:r>
              <a:rPr lang="de-DE" sz="3100" dirty="0" smtClean="0">
                <a:solidFill>
                  <a:srgbClr val="00264A"/>
                </a:solidFill>
              </a:rPr>
              <a:t> </a:t>
            </a:r>
            <a:r>
              <a:rPr lang="de-DE" sz="3100" dirty="0" err="1" smtClean="0">
                <a:solidFill>
                  <a:srgbClr val="00264A"/>
                </a:solidFill>
              </a:rPr>
              <a:t>as</a:t>
            </a:r>
            <a:r>
              <a:rPr lang="de-DE" sz="3100" dirty="0" smtClean="0">
                <a:solidFill>
                  <a:srgbClr val="00264A"/>
                </a:solidFill>
              </a:rPr>
              <a:t> passive </a:t>
            </a:r>
            <a:r>
              <a:rPr lang="de-DE" sz="3100" dirty="0" err="1" smtClean="0">
                <a:solidFill>
                  <a:srgbClr val="00264A"/>
                </a:solidFill>
              </a:rPr>
              <a:t>source</a:t>
            </a:r>
            <a:r>
              <a:rPr lang="de-DE" sz="3100" dirty="0" smtClean="0">
                <a:solidFill>
                  <a:srgbClr val="00264A"/>
                </a:solidFill>
              </a:rPr>
              <a:t> </a:t>
            </a:r>
            <a:r>
              <a:rPr lang="de-DE" sz="3100" dirty="0" err="1" smtClean="0">
                <a:solidFill>
                  <a:srgbClr val="00264A"/>
                </a:solidFill>
              </a:rPr>
              <a:t>wavefields</a:t>
            </a:r>
            <a:r>
              <a:rPr lang="de-DE" sz="3100" dirty="0" smtClean="0">
                <a:solidFill>
                  <a:srgbClr val="00264A"/>
                </a:solidFill>
              </a:rPr>
              <a:t>:</a:t>
            </a:r>
            <a:br>
              <a:rPr lang="de-DE" sz="3100" dirty="0" smtClean="0">
                <a:solidFill>
                  <a:srgbClr val="00264A"/>
                </a:solidFill>
              </a:rPr>
            </a:br>
            <a:r>
              <a:rPr lang="de-DE" sz="3100" dirty="0" smtClean="0">
                <a:solidFill>
                  <a:srgbClr val="00264A"/>
                </a:solidFill>
              </a:rPr>
              <a:t>A </a:t>
            </a:r>
            <a:r>
              <a:rPr lang="de-DE" sz="3100" dirty="0" err="1" smtClean="0">
                <a:solidFill>
                  <a:srgbClr val="00264A"/>
                </a:solidFill>
              </a:rPr>
              <a:t>traveltime</a:t>
            </a:r>
            <a:r>
              <a:rPr lang="de-DE" sz="3100" dirty="0" smtClean="0">
                <a:solidFill>
                  <a:srgbClr val="00264A"/>
                </a:solidFill>
              </a:rPr>
              <a:t> </a:t>
            </a:r>
            <a:r>
              <a:rPr lang="de-DE" sz="3100" dirty="0" err="1" smtClean="0">
                <a:solidFill>
                  <a:srgbClr val="00264A"/>
                </a:solidFill>
              </a:rPr>
              <a:t>moveout</a:t>
            </a:r>
            <a:r>
              <a:rPr lang="de-DE" sz="3100" dirty="0" smtClean="0">
                <a:solidFill>
                  <a:srgbClr val="00264A"/>
                </a:solidFill>
              </a:rPr>
              <a:t> </a:t>
            </a:r>
            <a:r>
              <a:rPr lang="de-DE" sz="3100" dirty="0" err="1" smtClean="0">
                <a:solidFill>
                  <a:srgbClr val="00264A"/>
                </a:solidFill>
              </a:rPr>
              <a:t>perspective</a:t>
            </a:r>
            <a:endParaRPr lang="de-DE" sz="3100" dirty="0">
              <a:solidFill>
                <a:srgbClr val="00264A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1276349" y="4221082"/>
            <a:ext cx="7467601" cy="77002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1600" b="1" dirty="0"/>
              <a:t>Benjamin Schwarz</a:t>
            </a:r>
            <a:r>
              <a:rPr lang="de-DE" sz="1600" b="1" baseline="30000" dirty="0"/>
              <a:t>1</a:t>
            </a:r>
            <a:r>
              <a:rPr lang="de-DE" sz="1600" b="1" dirty="0"/>
              <a:t>, Alexander Bauer</a:t>
            </a:r>
            <a:r>
              <a:rPr lang="de-DE" sz="1600" b="1" baseline="30000" dirty="0"/>
              <a:t>2</a:t>
            </a:r>
            <a:r>
              <a:rPr lang="de-DE" sz="1600" b="1" dirty="0"/>
              <a:t> &amp; Dirk Gajewski</a:t>
            </a:r>
            <a:r>
              <a:rPr lang="de-DE" sz="1600" b="1" baseline="30000" dirty="0"/>
              <a:t>2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600" b="1" baseline="30000" dirty="0"/>
          </a:p>
          <a:p>
            <a:pPr marL="0" indent="0">
              <a:lnSpc>
                <a:spcPct val="100000"/>
              </a:lnSpc>
              <a:buNone/>
            </a:pPr>
            <a:endParaRPr lang="de-DE" sz="1600" b="1" baseline="30000" dirty="0"/>
          </a:p>
          <a:p>
            <a:pPr marL="0" indent="0">
              <a:lnSpc>
                <a:spcPct val="100000"/>
              </a:lnSpc>
              <a:buNone/>
            </a:pPr>
            <a:endParaRPr lang="de-DE" sz="1600" b="1" baseline="30000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Department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Earth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Sciences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University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Oxford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Institut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Geophysics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University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Hamburg, Wave Inversion Technology (WIT)</a:t>
            </a:r>
          </a:p>
        </p:txBody>
      </p:sp>
    </p:spTree>
    <p:extLst>
      <p:ext uri="{BB962C8B-B14F-4D97-AF65-F5344CB8AC3E}">
        <p14:creationId xmlns:p14="http://schemas.microsoft.com/office/powerpoint/2010/main" val="1244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Coherence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analysis</a:t>
            </a:r>
            <a:endParaRPr lang="de-DE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628650" y="1314450"/>
                <a:ext cx="8039100" cy="5105400"/>
              </a:xfrm>
            </p:spPr>
            <p:txBody>
              <a:bodyPr anchor="ctr">
                <a:noAutofit/>
              </a:bodyPr>
              <a:lstStyle/>
              <a:p>
                <a:pPr>
                  <a:lnSpc>
                    <a:spcPct val="150000"/>
                  </a:lnSpc>
                  <a:buFont typeface="AppleColorEmoji" charset="0"/>
                  <a:buChar char="▪️"/>
                </a:pPr>
                <a:r>
                  <a:rPr lang="de-DE" sz="2400" dirty="0" smtClean="0"/>
                  <a:t>Wavefront-consistent </a:t>
                </a:r>
                <a:r>
                  <a:rPr lang="de-DE" sz="2400" dirty="0" err="1" smtClean="0"/>
                  <a:t>stacking</a:t>
                </a:r>
                <a:r>
                  <a:rPr lang="de-DE" sz="2400" dirty="0" smtClean="0"/>
                  <a:t>:</a:t>
                </a:r>
                <a:r>
                  <a:rPr lang="de-DE" sz="2400" dirty="0"/>
                  <a:t/>
                </a:r>
                <a:br>
                  <a:rPr lang="de-DE" sz="24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>
                        <a:latin typeface="Cambria Math" charset="0"/>
                      </a:rPr>
                      <m:t>A</m:t>
                    </m:r>
                    <m:d>
                      <m:dPr>
                        <m:ctrlPr>
                          <a:rPr lang="de-DE" sz="20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de-DE" sz="20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sz="20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de-DE" sz="2000" i="1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de-DE" sz="2000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de-DE" sz="2000" i="1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de-DE" sz="2000" i="1">
                            <a:latin typeface="Cambria Math" charset="0"/>
                          </a:rPr>
                          <m:t>𝑎</m:t>
                        </m:r>
                        <m:d>
                          <m:dPr>
                            <m:ctrlPr>
                              <a:rPr lang="de-DE" sz="2000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⃑"/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20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DE" sz="2000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20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acc>
                                  <m:accPr>
                                    <m:chr m:val="⃑"/>
                                    <m:ctrlPr>
                                      <a:rPr lang="de-DE" sz="2000" i="1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20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DE" sz="20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sz="2000" i="1"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sz="2000" i="1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2000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de-DE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de-DE" sz="2000" dirty="0" smtClean="0">
                    <a:ea typeface="Cambria Math" charset="0"/>
                    <a:cs typeface="Cambria Math" charset="0"/>
                  </a:rPr>
                  <a:t/>
                </a:r>
                <a:br>
                  <a:rPr lang="de-DE" sz="2000" dirty="0" smtClean="0">
                    <a:ea typeface="Cambria Math" charset="0"/>
                    <a:cs typeface="Cambria Math" charset="0"/>
                  </a:rPr>
                </a:br>
                <a14:m>
                  <m:oMath xmlns:m="http://schemas.openxmlformats.org/officeDocument/2006/math">
                    <m:r>
                      <a:rPr lang="de-DE" sz="2000">
                        <a:latin typeface="Cambria Math" charset="0"/>
                      </a:rPr>
                      <m:t>∆</m:t>
                    </m:r>
                    <m:sSub>
                      <m:sSubPr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de-DE" sz="20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de-DE" sz="2000"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2000" i="1">
                            <a:latin typeface="Cambria Math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2000" i="1"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mr-IN" sz="20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>
                                        <a:latin typeface="Cambria Math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de-DE" sz="200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2000">
                                    <a:latin typeface="Cambria Math" charset="0"/>
                                  </a:rPr>
                                  <m:t>+2 </m:t>
                                </m:r>
                                <m:acc>
                                  <m:accPr>
                                    <m:chr m:val="⃑"/>
                                    <m:ctrlPr>
                                      <a:rPr lang="de-DE" sz="2000" i="1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2000" i="1"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a:rPr lang="de-DE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acc>
                                      <m:accPr>
                                        <m:chr m:val="⃑"/>
                                        <m:ctrlPr>
                                          <a:rPr lang="de-DE" sz="2000" i="1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de-DE" sz="20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de-DE" sz="200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00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>
                                <a:latin typeface="Cambria Math" charset="0"/>
                              </a:rPr>
                              <m:t>2 </m:t>
                            </m:r>
                            <m:r>
                              <a:rPr lang="de-DE" sz="2000"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sz="200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acc>
                              <m:accPr>
                                <m:chr m:val="⃑"/>
                                <m:ctrlPr>
                                  <a:rPr lang="de-DE" sz="20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de-DE" sz="20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charset="0"/>
                          </a:rPr>
                          <m:t> </m:t>
                        </m:r>
                        <m:bar>
                          <m:barPr>
                            <m:ctrlPr>
                              <a:rPr lang="de-DE" sz="2000" i="1">
                                <a:latin typeface="Cambria Math" charset="0"/>
                              </a:rPr>
                            </m:ctrlPr>
                          </m:bar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𝑀</m:t>
                            </m:r>
                          </m:e>
                        </m:ba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de-DE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acc>
                              <m:accPr>
                                <m:chr m:val="⃑"/>
                                <m:ctrlPr>
                                  <a:rPr lang="de-DE" sz="20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de-DE" sz="20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rad>
                    <m:r>
                      <a:rPr lang="de-DE" sz="200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sz="200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de-DE" sz="200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400" dirty="0"/>
                  <a:t/>
                </a:r>
                <a:br>
                  <a:rPr lang="de-DE" sz="2400" dirty="0"/>
                </a:br>
                <a:endParaRPr lang="de-DE" sz="2400" dirty="0"/>
              </a:p>
              <a:p>
                <a:pPr>
                  <a:lnSpc>
                    <a:spcPct val="150000"/>
                  </a:lnSpc>
                  <a:buFont typeface="AppleColorEmoji" charset="0"/>
                  <a:buChar char="▪️"/>
                </a:pPr>
                <a:r>
                  <a:rPr lang="de-DE" sz="2400" dirty="0" smtClean="0"/>
                  <a:t>Can </a:t>
                </a:r>
                <a:r>
                  <a:rPr lang="de-DE" sz="2400" dirty="0" err="1" smtClean="0"/>
                  <a:t>be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automated</a:t>
                </a:r>
                <a:r>
                  <a:rPr lang="de-DE" sz="2400" dirty="0" smtClean="0"/>
                  <a:t> (</a:t>
                </a:r>
                <a:r>
                  <a:rPr lang="de-DE" sz="2400" dirty="0" err="1" smtClean="0"/>
                  <a:t>maximization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of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local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coherence</a:t>
                </a:r>
                <a:r>
                  <a:rPr lang="de-DE" sz="2400" dirty="0" smtClean="0"/>
                  <a:t>):</a:t>
                </a:r>
                <a:r>
                  <a:rPr lang="de-DE" sz="2400" dirty="0"/>
                  <a:t>	</a:t>
                </a:r>
                <a:r>
                  <a:rPr lang="de-DE" sz="2400" dirty="0" smtClean="0"/>
                  <a:t/>
                </a:r>
                <a:br>
                  <a:rPr lang="de-DE" sz="2400" dirty="0" smtClean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mr-IN" sz="2000" i="1"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mr-IN" sz="2000" i="1"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mr-IN" sz="2000">
                                <a:latin typeface="Cambria Math" charset="0"/>
                              </a:rPr>
                              <m:t>max</m:t>
                            </m:r>
                          </m:e>
                          <m:lim>
                            <m:r>
                              <a:rPr lang="mr-IN" sz="2000">
                                <a:latin typeface="Cambria Math" charset="0"/>
                              </a:rPr>
                              <m:t>∆</m:t>
                            </m:r>
                            <m:r>
                              <a:rPr lang="de-DE" sz="200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de-DE" sz="2000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00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sz="2000" i="1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2000" smtClean="0"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⃑"/>
                                <m:ctrlPr>
                                  <a:rPr lang="de-DE" sz="20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de-DE" sz="2000" i="1">
                                <a:latin typeface="Cambria Math" charset="0"/>
                              </a:rPr>
                              <m:t>,</m:t>
                            </m:r>
                            <m:bar>
                              <m:barPr>
                                <m:ctrlPr>
                                  <a:rPr lang="de-DE" sz="2000" i="1">
                                    <a:latin typeface="Cambria Math" charset="0"/>
                                  </a:rPr>
                                </m:ctrlPr>
                              </m:bar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𝑀</m:t>
                                </m:r>
                              </m:e>
                            </m:bar>
                            <m:r>
                              <a:rPr lang="de-DE" sz="2000">
                                <a:latin typeface="Cambria Math" charset="0"/>
                              </a:rPr>
                              <m:t>)</m:t>
                            </m:r>
                          </m:lim>
                        </m:limLow>
                      </m:fName>
                      <m:e>
                        <m:r>
                          <a:rPr lang="de-DE" sz="2000" b="0" i="1" smtClean="0">
                            <a:latin typeface="Cambria Math" charset="0"/>
                          </a:rPr>
                          <m:t>   </m:t>
                        </m:r>
                        <m:f>
                          <m:fPr>
                            <m:ctrlPr>
                              <a:rPr lang="mr-IN" sz="2000" i="1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00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de-DE" sz="2000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de-DE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de-DE" sz="20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sz="2000" i="1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de-DE" sz="2000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2000" i="1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i="1">
                                        <a:latin typeface="Cambria Math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de-DE" sz="2000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de-DE" sz="20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9"/>
                                  </m:rPr>
                                  <a:rPr lang="de-DE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de-DE" sz="20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de-DE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sz="2000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en-US" sz="2000" i="1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sz="2000" i="1">
                                                <a:latin typeface="Cambria Math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de-DE" sz="2000" i="1">
                                        <a:latin typeface="Cambria Math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∆</m:t>
                                        </m:r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sz="2000" i="1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sz="2000" i="1">
                                                <a:latin typeface="Cambria Math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de-DE" sz="2000" i="1">
                                        <a:latin typeface="Cambria Math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de-DE" sz="2000" i="1">
                                        <a:latin typeface="Cambria Math" charset="0"/>
                                      </a:rPr>
                                      <m:t>+</m:t>
                                    </m:r>
                                    <m:r>
                                      <a:rPr lang="de-DE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de-DE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den>
                        </m:f>
                      </m:e>
                    </m:func>
                  </m:oMath>
                </a14:m>
                <a:endParaRPr lang="de-DE" sz="20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28650" y="1314450"/>
                <a:ext cx="8039100" cy="5105400"/>
              </a:xfrm>
              <a:blipFill rotWithShape="0">
                <a:blip r:embed="rId2"/>
                <a:stretch>
                  <a:fillRect l="-13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349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Adaptive </a:t>
            </a:r>
            <a:r>
              <a:rPr lang="de-DE" sz="3200" i="1" dirty="0" err="1" smtClean="0">
                <a:solidFill>
                  <a:schemeClr val="bg1"/>
                </a:solidFill>
              </a:rPr>
              <a:t>foreground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subtraction</a:t>
            </a:r>
            <a:endParaRPr lang="de-DE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628650" y="1314450"/>
                <a:ext cx="8039100" cy="5105400"/>
              </a:xfrm>
            </p:spPr>
            <p:txBody>
              <a:bodyPr anchor="ctr">
                <a:noAutofit/>
              </a:bodyPr>
              <a:lstStyle/>
              <a:p>
                <a:pPr>
                  <a:lnSpc>
                    <a:spcPct val="150000"/>
                  </a:lnSpc>
                  <a:buFont typeface="AppleColorEmoji" charset="0"/>
                  <a:buChar char="▪️"/>
                </a:pPr>
                <a:r>
                  <a:rPr lang="de-DE" sz="2400" b="1" dirty="0" smtClean="0"/>
                  <a:t>Main </a:t>
                </a:r>
                <a:r>
                  <a:rPr lang="de-DE" sz="2400" b="1" dirty="0" err="1" smtClean="0"/>
                  <a:t>idea</a:t>
                </a:r>
                <a:r>
                  <a:rPr lang="de-DE" sz="2400" b="1" dirty="0" smtClean="0"/>
                  <a:t>: </a:t>
                </a:r>
                <a:r>
                  <a:rPr lang="de-DE" sz="2400" dirty="0" err="1"/>
                  <a:t>S</a:t>
                </a:r>
                <a:r>
                  <a:rPr lang="de-DE" sz="2400" dirty="0" err="1" smtClean="0"/>
                  <a:t>tacking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acts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as</a:t>
                </a:r>
                <a:r>
                  <a:rPr lang="de-DE" sz="2400" dirty="0" smtClean="0"/>
                  <a:t> a (powerful) </a:t>
                </a:r>
                <a:r>
                  <a:rPr lang="de-DE" sz="2400" dirty="0" err="1" smtClean="0"/>
                  <a:t>directional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filter</a:t>
                </a:r>
                <a:endParaRPr lang="de-DE" sz="2400" dirty="0" smtClean="0"/>
              </a:p>
              <a:p>
                <a:pPr>
                  <a:lnSpc>
                    <a:spcPct val="150000"/>
                  </a:lnSpc>
                  <a:buFont typeface="AppleColorEmoji" charset="0"/>
                  <a:buChar char="▪️"/>
                </a:pPr>
                <a:r>
                  <a:rPr lang="de-DE" sz="2400" dirty="0" smtClean="0"/>
                  <a:t>Additional </a:t>
                </a:r>
                <a:r>
                  <a:rPr lang="de-DE" sz="2400" dirty="0" err="1" smtClean="0"/>
                  <a:t>wavefront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attribute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constraints</a:t>
                </a:r>
                <a:r>
                  <a:rPr lang="de-DE" sz="2400" dirty="0" smtClean="0"/>
                  <a:t> </a:t>
                </a:r>
                <a:br>
                  <a:rPr lang="de-DE" sz="2400" dirty="0" smtClean="0"/>
                </a:br>
                <a:r>
                  <a:rPr lang="de-DE" sz="2400" dirty="0" smtClean="0"/>
                  <a:t>		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charset="0"/>
                      </a:rPr>
                      <m:t>𝐹</m:t>
                    </m:r>
                    <m:d>
                      <m:dPr>
                        <m:ctrlPr>
                          <a:rPr lang="de-DE" sz="2000" b="0" i="1" smtClean="0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de-DE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  <m:r>
                          <a:rPr lang="de-DE" sz="2000" i="1">
                            <a:latin typeface="Cambria Math" charset="0"/>
                          </a:rPr>
                          <m:t>,</m:t>
                        </m:r>
                        <m:bar>
                          <m:barPr>
                            <m:ctrlPr>
                              <a:rPr lang="de-DE" sz="2000" i="1">
                                <a:latin typeface="Cambria Math" charset="0"/>
                              </a:rPr>
                            </m:ctrlPr>
                          </m:bar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𝑀</m:t>
                            </m:r>
                          </m:e>
                        </m:bar>
                      </m:e>
                    </m:d>
                    <m:r>
                      <a:rPr lang="is-I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de-DE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de-DE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ℛ</m:t>
                    </m:r>
                    <m:r>
                      <a:rPr lang="de-DE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de-DE" sz="20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de-DE" sz="20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de-DE" sz="2000" i="1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000" dirty="0" smtClean="0"/>
                  <a:t>)</a:t>
                </a:r>
              </a:p>
              <a:p>
                <a:pPr>
                  <a:lnSpc>
                    <a:spcPct val="150000"/>
                  </a:lnSpc>
                  <a:buFont typeface="AppleColorEmoji" charset="0"/>
                  <a:buChar char="▪️"/>
                </a:pPr>
                <a:r>
                  <a:rPr lang="de-DE" sz="2400" dirty="0" err="1" smtClean="0"/>
                  <a:t>Adapt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the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reflection-only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data</a:t>
                </a:r>
                <a:r>
                  <a:rPr lang="de-DE" sz="2400" dirty="0" smtClean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ℛ</m:t>
                    </m:r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de-DE" sz="2400" dirty="0" err="1" smtClean="0"/>
                  <a:t>to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the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input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data</a:t>
                </a:r>
                <a:r>
                  <a:rPr lang="de-DE" sz="2400" dirty="0" smtClean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ℐ</m:t>
                    </m:r>
                  </m:oMath>
                </a14:m>
                <a:r>
                  <a:rPr lang="de-DE" sz="2400" dirty="0" smtClean="0">
                    <a:ea typeface="Cambria Math" charset="0"/>
                    <a:cs typeface="Cambria Math" charset="0"/>
                  </a:rPr>
                  <a:t/>
                </a:r>
                <a:br>
                  <a:rPr lang="de-DE" sz="2400" dirty="0" smtClean="0">
                    <a:ea typeface="Cambria Math" charset="0"/>
                    <a:cs typeface="Cambria Math" charset="0"/>
                  </a:rPr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mr-IN" sz="2000" i="1"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mr-IN" sz="2000" i="1"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mr-IN" sz="2000">
                                <a:latin typeface="Cambria Math" charset="0"/>
                              </a:rPr>
                              <m:t>min</m:t>
                            </m:r>
                          </m:e>
                          <m:lim>
                            <m:r>
                              <a:rPr lang="de-DE" sz="2000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mr-I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  <m:r>
                              <a:rPr lang="de-DE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r>
                              <a:rPr lang="de-DE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  <m:r>
                              <a:rPr lang="de-DE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de-DE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de-DE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de-DE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mr-IN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mr-IN" sz="20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ℐ</m:t>
                                    </m:r>
                                    <m:d>
                                      <m:dPr>
                                        <m:ctrlPr>
                                          <a:rPr lang="de-DE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en-US" sz="2000" i="1">
                                                    <a:latin typeface="Cambria Math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sz="2000" i="1">
                                                    <a:latin typeface="Cambria Math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sz="2000" i="1">
                                                <a:latin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2000" i="1">
                                                <a:latin typeface="Cambria Math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de-DE" sz="2000" i="1">
                                                <a:latin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+</m:t>
                                        </m:r>
                                        <m:r>
                                          <a:rPr lang="de-DE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∆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20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de-DE" sz="20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de-DE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  <m:r>
                                      <a:rPr lang="de-DE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  <m:r>
                                      <a:rPr lang="de-DE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 </m:t>
                                    </m:r>
                                    <m:r>
                                      <a:rPr lang="de-DE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ℛ</m:t>
                                    </m:r>
                                    <m:r>
                                      <a:rPr lang="de-DE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en-US" sz="2000" i="1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sz="2000" i="1">
                                                <a:latin typeface="Cambria Math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de-DE" sz="2000" i="1">
                                        <a:latin typeface="Cambria Math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de-DE" sz="2000" i="1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m:rPr>
                                        <m:nor/>
                                      </m:rPr>
                                      <a:rPr lang="de-DE" sz="2000">
                                        <a:latin typeface="Cambria Math" charset="0"/>
                                      </a:rPr>
                                      <m:t>+</m:t>
                                    </m:r>
                                    <m:r>
                                      <a:rPr lang="de-DE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de-DE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de-DE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τ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de-DE" sz="2000" dirty="0"/>
                                      <m:t>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de-DE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func>
                  </m:oMath>
                </a14:m>
                <a:endParaRPr lang="de-DE" sz="2400" dirty="0" smtClean="0"/>
              </a:p>
              <a:p>
                <a:pPr>
                  <a:lnSpc>
                    <a:spcPct val="150000"/>
                  </a:lnSpc>
                  <a:buFont typeface="AppleColorEmoji" charset="0"/>
                  <a:buChar char="▪️"/>
                </a:pPr>
                <a:r>
                  <a:rPr lang="de-DE" sz="2400" dirty="0" err="1" smtClean="0"/>
                  <a:t>Subtract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adapted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reflected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wavefield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from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the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input</a:t>
                </a:r>
                <a:r>
                  <a:rPr lang="de-DE" sz="2400" dirty="0" smtClean="0"/>
                  <a:t/>
                </a:r>
                <a:br>
                  <a:rPr lang="de-DE" sz="2400" dirty="0" smtClean="0"/>
                </a:br>
                <a14:m>
                  <m:oMath xmlns:m="http://schemas.openxmlformats.org/officeDocument/2006/math">
                    <m:r>
                      <a:rPr lang="de-DE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𝒟</m:t>
                    </m:r>
                    <m:d>
                      <m:dPr>
                        <m:ctrlPr>
                          <a:rPr lang="de-DE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de-DE" sz="20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2000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sz="20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de-DE" sz="2000" b="0" i="1" smtClean="0">
                        <a:latin typeface="Cambria Math" charset="0"/>
                      </a:rPr>
                      <m:t>=</m:t>
                    </m:r>
                    <m:r>
                      <a:rPr lang="de-DE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ℐ</m:t>
                    </m:r>
                    <m:d>
                      <m:dPr>
                        <m:ctrlPr>
                          <a:rPr lang="de-DE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de-DE" sz="20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2000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sz="20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de-DE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de-DE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d>
                      <m:dPr>
                        <m:ctrlPr>
                          <a:rPr lang="de-DE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de-DE" sz="20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2000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sz="20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de-DE" sz="2000" b="0" i="1" smtClean="0">
                        <a:latin typeface="Cambria Math" charset="0"/>
                      </a:rPr>
                      <m:t> </m:t>
                    </m:r>
                    <m:r>
                      <a:rPr lang="de-DE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ℛ</m:t>
                    </m:r>
                    <m:r>
                      <a:rPr lang="de-DE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de-DE" sz="20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de-DE" sz="20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de-DE" sz="20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de-DE" sz="2000" b="0" i="0" smtClean="0">
                        <a:latin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τ</m:t>
                    </m:r>
                    <m:r>
                      <m:rPr>
                        <m:nor/>
                      </m:rPr>
                      <a:rPr lang="de-DE" sz="20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de-DE" sz="20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de-DE" sz="20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de-DE" sz="20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de-DE" sz="2000" b="0" i="0" smtClean="0">
                        <a:latin typeface="Cambria Math" charset="0"/>
                      </a:rPr>
                      <m:t>)</m:t>
                    </m:r>
                    <m:r>
                      <m:rPr>
                        <m:nor/>
                      </m:rPr>
                      <a:rPr lang="de-DE" sz="2000" dirty="0"/>
                      <m:t>)</m:t>
                    </m:r>
                  </m:oMath>
                </a14:m>
                <a:r>
                  <a:rPr lang="de-DE" sz="2400" dirty="0"/>
                  <a:t/>
                </a:r>
                <a:br>
                  <a:rPr lang="de-DE" sz="2400" dirty="0"/>
                </a:br>
                <a:endParaRPr lang="de-DE" sz="2000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28650" y="1314450"/>
                <a:ext cx="8039100" cy="5105400"/>
              </a:xfrm>
              <a:blipFill rotWithShape="0">
                <a:blip r:embed="rId2"/>
                <a:stretch>
                  <a:fillRect l="-13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64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Diffraction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wavefront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tomography</a:t>
            </a:r>
            <a:endParaRPr lang="de-DE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628650" y="1314450"/>
                <a:ext cx="8039100" cy="5105400"/>
              </a:xfrm>
            </p:spPr>
            <p:txBody>
              <a:bodyPr anchor="ctr">
                <a:noAutofit/>
              </a:bodyPr>
              <a:lstStyle/>
              <a:p>
                <a:pPr>
                  <a:lnSpc>
                    <a:spcPct val="150000"/>
                  </a:lnSpc>
                  <a:buFont typeface="AppleColorEmoji" charset="0"/>
                  <a:buChar char="▪️"/>
                </a:pPr>
                <a:r>
                  <a:rPr lang="de-DE" sz="2400" dirty="0" err="1" smtClean="0"/>
                  <a:t>Particle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swarm</a:t>
                </a:r>
                <a:r>
                  <a:rPr lang="de-DE" sz="2400" dirty="0"/>
                  <a:t> </a:t>
                </a:r>
                <a:r>
                  <a:rPr lang="de-DE" sz="2400" dirty="0" err="1" smtClean="0"/>
                  <a:t>maxi</a:t>
                </a:r>
                <a:r>
                  <a:rPr lang="de-DE" sz="2400" dirty="0" err="1" smtClean="0"/>
                  <a:t>mization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 smtClean="0"/>
                  <a:t>diffraction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coherence</a:t>
                </a:r>
                <a:endParaRPr lang="de-DE" sz="2400" dirty="0" smtClean="0"/>
              </a:p>
              <a:p>
                <a:pPr>
                  <a:lnSpc>
                    <a:spcPct val="150000"/>
                  </a:lnSpc>
                  <a:buFont typeface="AppleColorEmoji" charset="0"/>
                  <a:buChar char="▪️"/>
                </a:pPr>
                <a:r>
                  <a:rPr lang="de-DE" sz="2400" dirty="0" smtClean="0"/>
                  <a:t>Input: </a:t>
                </a:r>
                <a:r>
                  <a:rPr lang="de-DE" sz="2400" dirty="0" err="1"/>
                  <a:t>Automatically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picked</a:t>
                </a:r>
                <a:r>
                  <a:rPr lang="de-DE" sz="2400" dirty="0"/>
                  <a:t> </a:t>
                </a:r>
                <a:r>
                  <a:rPr lang="de-DE" sz="2400" dirty="0" err="1" smtClean="0"/>
                  <a:t>wavefront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attributes</a:t>
                </a:r>
                <a:r>
                  <a:rPr lang="de-DE" sz="2400" dirty="0"/>
                  <a:t>:</a:t>
                </a:r>
                <a:r>
                  <a:rPr lang="de-DE" sz="2400" dirty="0" smtClean="0"/>
                  <a:t/>
                </a:r>
                <a:br>
                  <a:rPr lang="de-DE" sz="24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>
                                <a:latin typeface="Cambria Math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sz="200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000">
                            <a:latin typeface="Cambria Math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de-DE" sz="20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de-DE" sz="200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200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sz="200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2000">
                            <a:latin typeface="Cambria Math" charset="0"/>
                          </a:rPr>
                          <m:t>,</m:t>
                        </m:r>
                        <m:acc>
                          <m:accPr>
                            <m:chr m:val="⃑"/>
                            <m:ctrlPr>
                              <a:rPr lang="de-DE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  <m:r>
                          <a:rPr lang="de-DE" sz="2000">
                            <a:latin typeface="Cambria Math" charset="0"/>
                          </a:rPr>
                          <m:t>,</m:t>
                        </m:r>
                        <m:bar>
                          <m:barPr>
                            <m:ctrlPr>
                              <a:rPr lang="de-DE" sz="2000" i="1">
                                <a:latin typeface="Cambria Math" charset="0"/>
                              </a:rPr>
                            </m:ctrlPr>
                          </m:bar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𝑀</m:t>
                            </m:r>
                          </m:e>
                        </m:bar>
                        <m:r>
                          <a:rPr lang="de-DE" sz="2000">
                            <a:latin typeface="Cambria Math" charset="0"/>
                          </a:rPr>
                          <m:t>)</m:t>
                        </m:r>
                      </m:e>
                      <m:sub>
                        <m:r>
                          <a:rPr lang="de-DE" sz="200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sz="2400" dirty="0"/>
              </a:p>
              <a:p>
                <a:pPr>
                  <a:lnSpc>
                    <a:spcPct val="150000"/>
                  </a:lnSpc>
                  <a:buFont typeface="AppleColorEmoji" charset="0"/>
                  <a:buChar char="▪️"/>
                </a:pPr>
                <a:r>
                  <a:rPr lang="de-DE" sz="2400" dirty="0" err="1"/>
                  <a:t>Focusing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condition</a:t>
                </a:r>
                <a:r>
                  <a:rPr lang="de-DE" sz="2400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charset="0"/>
                          </a:rPr>
                        </m:ctrlPr>
                      </m:sSupPr>
                      <m:e>
                        <m:bar>
                          <m:barPr>
                            <m:ctrlPr>
                              <a:rPr lang="de-DE" sz="2000" i="1">
                                <a:latin typeface="Cambria Math" charset="0"/>
                              </a:rPr>
                            </m:ctrlPr>
                          </m:barPr>
                          <m:e>
                            <m:r>
                              <a:rPr lang="de-DE" sz="2000" i="1">
                                <a:latin typeface="Cambria Math" charset="0"/>
                              </a:rPr>
                              <m:t>𝑀</m:t>
                            </m:r>
                          </m:e>
                        </m:bar>
                      </m:e>
                      <m:sup>
                        <m:r>
                          <a:rPr lang="de-DE" sz="2000"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de-DE" sz="2000">
                        <a:latin typeface="Cambria Math" charset="0"/>
                      </a:rPr>
                      <m:t> </m:t>
                    </m:r>
                    <m:groupChr>
                      <m:groupChrPr>
                        <m:chr m:val="→"/>
                        <m:pos m:val="top"/>
                        <m:ctrlPr>
                          <a:rPr lang="is-IS" sz="2000" i="1">
                            <a:latin typeface="Cambria Math" charset="0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de-DE" sz="2000">
                            <a:latin typeface="Cambria Math" charset="0"/>
                          </a:rPr>
                          <m:t>𝑡</m:t>
                        </m:r>
                        <m:r>
                          <a:rPr lang="de-DE" sz="200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sz="200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groupChr>
                    <m:r>
                      <a:rPr lang="de-DE" sz="2000">
                        <a:latin typeface="Cambria Math" charset="0"/>
                      </a:rPr>
                      <m:t> 0</m:t>
                    </m:r>
                  </m:oMath>
                </a14:m>
                <a:endParaRPr lang="de-DE" sz="2400" dirty="0"/>
              </a:p>
              <a:p>
                <a:pPr>
                  <a:lnSpc>
                    <a:spcPct val="150000"/>
                  </a:lnSpc>
                  <a:buFont typeface="AppleColorEmoji" charset="0"/>
                  <a:buChar char="▪️"/>
                </a:pPr>
                <a:r>
                  <a:rPr lang="de-DE" sz="2400" dirty="0"/>
                  <a:t>Least-</a:t>
                </a:r>
                <a:r>
                  <a:rPr lang="de-DE" sz="2400" dirty="0" err="1"/>
                  <a:t>squares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minimization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misfit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between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measured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and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modeled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attributes</a:t>
                </a:r>
                <a:r>
                  <a:rPr lang="de-DE" sz="2400" dirty="0"/>
                  <a:t>:</a:t>
                </a:r>
                <a:br>
                  <a:rPr lang="de-DE" sz="2400" dirty="0"/>
                </a:br>
                <a14:m>
                  <m:oMath xmlns:m="http://schemas.openxmlformats.org/officeDocument/2006/math">
                    <m:r>
                      <a:rPr lang="de-DE" sz="2000"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de-DE" sz="2000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000"/>
                          <m:t>m</m:t>
                        </m:r>
                      </m:e>
                    </m:d>
                    <m:r>
                      <a:rPr lang="de-DE" sz="200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de-DE" sz="2000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de-DE" sz="20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de-DE" sz="2000"/>
                              <m:t>d</m:t>
                            </m:r>
                            <m:r>
                              <m:rPr>
                                <m:nor/>
                              </m:rPr>
                              <a:rPr lang="de-DE" sz="2000"/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de-DE" sz="2000"/>
                                  <m:t>d</m:t>
                                </m:r>
                              </m:e>
                              <m:sub>
                                <m:r>
                                  <a:rPr lang="de-DE" sz="2000">
                                    <a:latin typeface="Cambria Math" charset="0"/>
                                  </a:rPr>
                                  <m:t>𝑚𝑜𝑑</m:t>
                                </m:r>
                              </m:sub>
                            </m:sSub>
                            <m:r>
                              <a:rPr lang="de-DE" sz="2000">
                                <a:latin typeface="Cambria Math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de-DE" sz="2000"/>
                              <m:t>m</m:t>
                            </m:r>
                            <m:r>
                              <a:rPr lang="de-DE" sz="2000">
                                <a:latin typeface="Cambria Math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de-DE" sz="200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de-DE" sz="2000">
                        <a:latin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000">
                        <a:latin typeface="Cambria Math" charset="0"/>
                      </a:rPr>
                      <m:t>Λ</m:t>
                    </m:r>
                    <m:d>
                      <m:dPr>
                        <m:begChr m:val="["/>
                        <m:endChr m:val="]"/>
                        <m:ctrlPr>
                          <a:rPr lang="mr-IN" sz="20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de-DE" sz="2000">
                                <a:latin typeface="Cambria Math" charset="0"/>
                              </a:rPr>
                              <m:t>𝑥𝑥</m:t>
                            </m:r>
                          </m:sub>
                        </m:sSub>
                        <m:r>
                          <a:rPr lang="de-DE" sz="2000">
                            <a:latin typeface="Cambria Math" charset="0"/>
                          </a:rPr>
                          <m:t>𝑣</m:t>
                        </m:r>
                        <m:r>
                          <a:rPr lang="de-DE" sz="200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de-DE" sz="2000">
                                <a:latin typeface="Cambria Math" charset="0"/>
                              </a:rPr>
                              <m:t>𝑧𝑧</m:t>
                            </m:r>
                          </m:sub>
                        </m:sSub>
                        <m:r>
                          <a:rPr lang="de-DE" sz="2000">
                            <a:latin typeface="Cambria Math" charset="0"/>
                          </a:rPr>
                          <m:t>𝑣</m:t>
                        </m:r>
                      </m:e>
                    </m:d>
                  </m:oMath>
                </a14:m>
                <a:endParaRPr lang="de-DE" sz="2000" dirty="0" smtClean="0"/>
              </a:p>
              <a:p>
                <a:pPr>
                  <a:lnSpc>
                    <a:spcPct val="150000"/>
                  </a:lnSpc>
                  <a:buFont typeface="AppleColorEmoji" charset="0"/>
                  <a:buChar char="▪️"/>
                </a:pPr>
                <a:r>
                  <a:rPr lang="de-DE" sz="2400" dirty="0" err="1" smtClean="0"/>
                  <a:t>Starting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guess</a:t>
                </a:r>
                <a:r>
                  <a:rPr lang="de-DE" sz="2400" dirty="0" smtClean="0"/>
                  <a:t>: </a:t>
                </a:r>
                <a:r>
                  <a:rPr lang="de-DE" sz="2400" dirty="0" err="1" smtClean="0"/>
                  <a:t>near-surface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velocity</a:t>
                </a:r>
                <a:r>
                  <a:rPr lang="de-DE" sz="2400" dirty="0" smtClean="0"/>
                  <a:t> </a:t>
                </a:r>
                <a:r>
                  <a:rPr lang="de-DE" sz="2400" dirty="0" smtClean="0"/>
                  <a:t>back-</a:t>
                </a:r>
                <a:r>
                  <a:rPr lang="de-DE" sz="2400" dirty="0" err="1" smtClean="0"/>
                  <a:t>projection</a:t>
                </a:r>
                <a:endParaRPr lang="de-DE" sz="2400" i="1" dirty="0" smtClean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28650" y="1314450"/>
                <a:ext cx="8039100" cy="5105400"/>
              </a:xfrm>
              <a:blipFill rotWithShape="0">
                <a:blip r:embed="rId2"/>
                <a:stretch>
                  <a:fillRect l="-1365" b="-4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91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Workflow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3" y="1649646"/>
            <a:ext cx="7908542" cy="392263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32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Workflow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3" y="1649646"/>
            <a:ext cx="7908542" cy="3922637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2" y="3550469"/>
            <a:ext cx="1992671" cy="258219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44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Industrial </a:t>
            </a:r>
            <a:r>
              <a:rPr lang="de-DE" sz="3200" dirty="0" err="1" smtClean="0">
                <a:solidFill>
                  <a:schemeClr val="bg1"/>
                </a:solidFill>
              </a:rPr>
              <a:t>field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data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example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507696" y="6549693"/>
            <a:ext cx="3617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(</a:t>
            </a:r>
            <a:r>
              <a:rPr lang="de-DE" sz="1200" dirty="0" err="1"/>
              <a:t>left</a:t>
            </a:r>
            <a:r>
              <a:rPr lang="de-DE" sz="1200" dirty="0"/>
              <a:t>: Meier, 2007; </a:t>
            </a:r>
            <a:r>
              <a:rPr lang="de-DE" sz="1200" dirty="0" err="1"/>
              <a:t>right</a:t>
            </a:r>
            <a:r>
              <a:rPr lang="de-DE" sz="1200" dirty="0"/>
              <a:t>: Hübscher &amp; </a:t>
            </a:r>
            <a:r>
              <a:rPr lang="de-DE" sz="1200" dirty="0" err="1"/>
              <a:t>Netzeband</a:t>
            </a:r>
            <a:r>
              <a:rPr lang="de-DE" sz="1200" dirty="0"/>
              <a:t>, 2007)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" y="1420595"/>
            <a:ext cx="3433616" cy="4991728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42" y="2365702"/>
            <a:ext cx="5375108" cy="299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Industrial </a:t>
            </a:r>
            <a:r>
              <a:rPr lang="de-DE" sz="3200" dirty="0" err="1" smtClean="0">
                <a:solidFill>
                  <a:schemeClr val="bg1"/>
                </a:solidFill>
              </a:rPr>
              <a:t>field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data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example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3" y="1438255"/>
            <a:ext cx="8567294" cy="47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0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Diffraction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background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4" y="1438255"/>
            <a:ext cx="8567292" cy="47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2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Diffraction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background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4" y="1438255"/>
            <a:ext cx="8567292" cy="479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Automatic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event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picking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5" y="1438255"/>
            <a:ext cx="8567290" cy="479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9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Motivation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577529" y="659321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(PGS)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7" y="1255586"/>
            <a:ext cx="7039429" cy="52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>
                <a:solidFill>
                  <a:schemeClr val="bg1"/>
                </a:solidFill>
              </a:rPr>
              <a:t>Near-surface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smtClean="0">
                <a:solidFill>
                  <a:schemeClr val="bg1"/>
                </a:solidFill>
              </a:rPr>
              <a:t>back-</a:t>
            </a:r>
            <a:r>
              <a:rPr lang="de-DE" sz="3200" dirty="0" err="1" smtClean="0">
                <a:solidFill>
                  <a:schemeClr val="bg1"/>
                </a:solidFill>
              </a:rPr>
              <a:t>projection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9" y="1438255"/>
            <a:ext cx="8487502" cy="479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0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Diffraction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wavefront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tomography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9" y="1438255"/>
            <a:ext cx="8487502" cy="47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Academic </a:t>
            </a:r>
            <a:r>
              <a:rPr lang="de-DE" sz="3200" dirty="0" err="1" smtClean="0">
                <a:solidFill>
                  <a:schemeClr val="bg1"/>
                </a:solidFill>
              </a:rPr>
              <a:t>field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data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example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" y="1180888"/>
            <a:ext cx="3819675" cy="540838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954312" y="6598410"/>
            <a:ext cx="1144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(Ruhnau, 2011)</a:t>
            </a: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757" y="2264229"/>
            <a:ext cx="5215036" cy="34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Academic </a:t>
            </a:r>
            <a:r>
              <a:rPr lang="de-DE" sz="3200" dirty="0" err="1" smtClean="0">
                <a:solidFill>
                  <a:schemeClr val="bg1"/>
                </a:solidFill>
              </a:rPr>
              <a:t>field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data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example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9" y="1466113"/>
            <a:ext cx="8487502" cy="47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4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Diffraction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background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7" y="1466113"/>
            <a:ext cx="8467786" cy="47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3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Diffraction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background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7" y="1466113"/>
            <a:ext cx="8467786" cy="474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9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Automatic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event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picking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8" y="1466113"/>
            <a:ext cx="8467784" cy="474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Near-surface</a:t>
            </a:r>
            <a:r>
              <a:rPr lang="de-DE" sz="3200" dirty="0" smtClean="0">
                <a:solidFill>
                  <a:schemeClr val="bg1"/>
                </a:solidFill>
              </a:rPr>
              <a:t> back-</a:t>
            </a:r>
            <a:r>
              <a:rPr lang="de-DE" sz="3200" dirty="0" err="1" smtClean="0">
                <a:solidFill>
                  <a:schemeClr val="bg1"/>
                </a:solidFill>
              </a:rPr>
              <a:t>projection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4" y="1466113"/>
            <a:ext cx="8419692" cy="474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Diffraction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wavefront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tomography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4" y="1466113"/>
            <a:ext cx="8419692" cy="474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Exploring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the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hidden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diffracted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wavefield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11148" y="1018332"/>
            <a:ext cx="234490" cy="40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4" y="960276"/>
            <a:ext cx="9260114" cy="58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Motivation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5" name="Bild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924"/>
            <a:ext cx="9162000" cy="58896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577529" y="659321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(PGS)</a:t>
            </a:r>
          </a:p>
        </p:txBody>
      </p:sp>
    </p:spTree>
    <p:extLst>
      <p:ext uri="{BB962C8B-B14F-4D97-AF65-F5344CB8AC3E}">
        <p14:creationId xmlns:p14="http://schemas.microsoft.com/office/powerpoint/2010/main" val="3450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Summary &amp; </a:t>
            </a:r>
            <a:r>
              <a:rPr lang="de-DE" sz="3200" dirty="0" err="1" smtClean="0">
                <a:solidFill>
                  <a:schemeClr val="bg1"/>
                </a:solidFill>
              </a:rPr>
              <a:t>conclusions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28650" y="1314450"/>
            <a:ext cx="8039100" cy="5105400"/>
          </a:xfrm>
        </p:spPr>
        <p:txBody>
          <a:bodyPr anchor="ctr">
            <a:noAutofit/>
          </a:bodyPr>
          <a:lstStyle/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Wavefront-based</a:t>
            </a:r>
            <a:r>
              <a:rPr lang="de-DE" sz="2400" dirty="0" smtClean="0"/>
              <a:t> </a:t>
            </a:r>
            <a:r>
              <a:rPr lang="de-DE" sz="2400" dirty="0" err="1" smtClean="0"/>
              <a:t>workflow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automated</a:t>
            </a:r>
            <a:r>
              <a:rPr lang="de-DE" sz="2400" dirty="0" smtClean="0"/>
              <a:t> single-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inversion</a:t>
            </a:r>
            <a:r>
              <a:rPr lang="de-DE" sz="2400" dirty="0" smtClean="0"/>
              <a:t> 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diffractions</a:t>
            </a:r>
            <a:endParaRPr lang="de-DE" sz="2400" dirty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smtClean="0"/>
              <a:t>Key </a:t>
            </a:r>
            <a:r>
              <a:rPr lang="de-DE" sz="2400" dirty="0" err="1" smtClean="0"/>
              <a:t>ingredient</a:t>
            </a:r>
            <a:r>
              <a:rPr lang="de-DE" sz="2400" dirty="0" smtClean="0"/>
              <a:t>: Access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diffracted</a:t>
            </a:r>
            <a:r>
              <a:rPr lang="de-DE" sz="2400" dirty="0" smtClean="0"/>
              <a:t> </a:t>
            </a:r>
            <a:r>
              <a:rPr lang="de-DE" sz="2400" dirty="0" err="1" smtClean="0"/>
              <a:t>background</a:t>
            </a:r>
            <a:r>
              <a:rPr lang="de-DE" sz="2400" dirty="0" smtClean="0"/>
              <a:t> </a:t>
            </a:r>
            <a:r>
              <a:rPr lang="de-DE" sz="2400" dirty="0" err="1" smtClean="0"/>
              <a:t>wavefield</a:t>
            </a:r>
            <a:r>
              <a:rPr lang="de-DE" sz="2400" dirty="0" smtClean="0"/>
              <a:t> </a:t>
            </a:r>
            <a:r>
              <a:rPr lang="de-DE" sz="2400" dirty="0" err="1" smtClean="0"/>
              <a:t>through</a:t>
            </a:r>
            <a:r>
              <a:rPr lang="de-DE" sz="2400" dirty="0" smtClean="0"/>
              <a:t> adaptive </a:t>
            </a:r>
            <a:r>
              <a:rPr lang="de-DE" sz="2400" dirty="0" err="1" smtClean="0"/>
              <a:t>subtraction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reflection</a:t>
            </a:r>
            <a:r>
              <a:rPr lang="de-DE" sz="2400" dirty="0" smtClean="0"/>
              <a:t> </a:t>
            </a:r>
            <a:r>
              <a:rPr lang="de-DE" sz="2400" i="1" dirty="0" err="1" smtClean="0"/>
              <a:t>foreground</a:t>
            </a:r>
            <a:endParaRPr lang="de-DE" sz="2400" dirty="0" smtClean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b="1" dirty="0" smtClean="0"/>
              <a:t>Industrial </a:t>
            </a:r>
            <a:r>
              <a:rPr lang="de-DE" sz="2400" b="1" dirty="0" err="1" smtClean="0"/>
              <a:t>data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example</a:t>
            </a:r>
            <a:r>
              <a:rPr lang="de-DE" sz="2400" b="1" dirty="0" smtClean="0"/>
              <a:t>: </a:t>
            </a:r>
            <a:r>
              <a:rPr lang="de-DE" sz="2400" dirty="0" smtClean="0"/>
              <a:t>single-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workflow</a:t>
            </a:r>
            <a:r>
              <a:rPr lang="de-DE" sz="2400" dirty="0" smtClean="0"/>
              <a:t>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largely</a:t>
            </a:r>
            <a:r>
              <a:rPr lang="de-DE" sz="2400" dirty="0" smtClean="0"/>
              <a:t> </a:t>
            </a:r>
            <a:r>
              <a:rPr lang="de-DE" sz="2400" dirty="0" err="1" smtClean="0"/>
              <a:t>reproduce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multi-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result</a:t>
            </a:r>
            <a:endParaRPr lang="de-DE" sz="2400" dirty="0" smtClean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b="1" dirty="0" smtClean="0"/>
              <a:t>Academic </a:t>
            </a:r>
            <a:r>
              <a:rPr lang="de-DE" sz="2400" b="1" dirty="0" err="1" smtClean="0"/>
              <a:t>data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example</a:t>
            </a:r>
            <a:r>
              <a:rPr lang="de-DE" sz="2400" b="1" dirty="0" smtClean="0"/>
              <a:t>: </a:t>
            </a:r>
            <a:r>
              <a:rPr lang="de-DE" sz="2400" dirty="0" err="1" smtClean="0"/>
              <a:t>Laterally</a:t>
            </a:r>
            <a:r>
              <a:rPr lang="de-DE" sz="2400" dirty="0" smtClean="0"/>
              <a:t> </a:t>
            </a:r>
            <a:r>
              <a:rPr lang="de-DE" sz="2400" dirty="0" err="1" smtClean="0"/>
              <a:t>resolved</a:t>
            </a:r>
            <a:r>
              <a:rPr lang="de-DE" sz="2400" dirty="0" smtClean="0"/>
              <a:t> </a:t>
            </a:r>
            <a:r>
              <a:rPr lang="de-DE" sz="2400" dirty="0" err="1" smtClean="0"/>
              <a:t>velocity</a:t>
            </a:r>
            <a:r>
              <a:rPr lang="de-DE" sz="2400" dirty="0" smtClean="0"/>
              <a:t> </a:t>
            </a:r>
            <a:r>
              <a:rPr lang="de-DE" sz="2400" dirty="0" err="1" smtClean="0"/>
              <a:t>structure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locations</a:t>
            </a:r>
            <a:r>
              <a:rPr lang="de-DE" sz="2400" dirty="0" smtClean="0"/>
              <a:t> </a:t>
            </a:r>
            <a:r>
              <a:rPr lang="de-DE" sz="2400" dirty="0" err="1" smtClean="0"/>
              <a:t>consistent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known</a:t>
            </a:r>
            <a:r>
              <a:rPr lang="de-DE" sz="2400" dirty="0" smtClean="0"/>
              <a:t> fault </a:t>
            </a:r>
            <a:r>
              <a:rPr lang="de-DE" sz="2400" dirty="0" err="1" smtClean="0"/>
              <a:t>systems</a:t>
            </a:r>
            <a:endParaRPr lang="de-DE" sz="2400" dirty="0"/>
          </a:p>
        </p:txBody>
      </p:sp>
      <p:sp>
        <p:nvSpPr>
          <p:cNvPr id="4" name="Rechteck 3"/>
          <p:cNvSpPr/>
          <p:nvPr/>
        </p:nvSpPr>
        <p:spPr>
          <a:xfrm>
            <a:off x="628650" y="2729948"/>
            <a:ext cx="8161389" cy="368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8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Summary &amp; </a:t>
            </a:r>
            <a:r>
              <a:rPr lang="de-DE" sz="3200" dirty="0" err="1" smtClean="0">
                <a:solidFill>
                  <a:schemeClr val="bg1"/>
                </a:solidFill>
              </a:rPr>
              <a:t>conclusions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28650" y="1314450"/>
            <a:ext cx="8039100" cy="5105400"/>
          </a:xfrm>
        </p:spPr>
        <p:txBody>
          <a:bodyPr anchor="ctr">
            <a:noAutofit/>
          </a:bodyPr>
          <a:lstStyle/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Wavefront-based</a:t>
            </a:r>
            <a:r>
              <a:rPr lang="de-DE" sz="2400" dirty="0" smtClean="0"/>
              <a:t> </a:t>
            </a:r>
            <a:r>
              <a:rPr lang="de-DE" sz="2400" dirty="0" err="1" smtClean="0"/>
              <a:t>workflow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automated</a:t>
            </a:r>
            <a:r>
              <a:rPr lang="de-DE" sz="2400" dirty="0" smtClean="0"/>
              <a:t> single-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inversion</a:t>
            </a:r>
            <a:r>
              <a:rPr lang="de-DE" sz="2400" dirty="0" smtClean="0"/>
              <a:t> 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diffractions</a:t>
            </a:r>
            <a:endParaRPr lang="de-DE" sz="2400" dirty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smtClean="0"/>
              <a:t>Key </a:t>
            </a:r>
            <a:r>
              <a:rPr lang="de-DE" sz="2400" dirty="0" err="1" smtClean="0"/>
              <a:t>ingredient</a:t>
            </a:r>
            <a:r>
              <a:rPr lang="de-DE" sz="2400" dirty="0" smtClean="0"/>
              <a:t>: Access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diffracted</a:t>
            </a:r>
            <a:r>
              <a:rPr lang="de-DE" sz="2400" dirty="0" smtClean="0"/>
              <a:t> </a:t>
            </a:r>
            <a:r>
              <a:rPr lang="de-DE" sz="2400" dirty="0" err="1" smtClean="0"/>
              <a:t>background</a:t>
            </a:r>
            <a:r>
              <a:rPr lang="de-DE" sz="2400" dirty="0" smtClean="0"/>
              <a:t> </a:t>
            </a:r>
            <a:r>
              <a:rPr lang="de-DE" sz="2400" dirty="0" err="1" smtClean="0"/>
              <a:t>wavefield</a:t>
            </a:r>
            <a:r>
              <a:rPr lang="de-DE" sz="2400" dirty="0" smtClean="0"/>
              <a:t> </a:t>
            </a:r>
            <a:r>
              <a:rPr lang="de-DE" sz="2400" dirty="0" err="1" smtClean="0"/>
              <a:t>through</a:t>
            </a:r>
            <a:r>
              <a:rPr lang="de-DE" sz="2400" dirty="0" smtClean="0"/>
              <a:t> adaptive </a:t>
            </a:r>
            <a:r>
              <a:rPr lang="de-DE" sz="2400" dirty="0" err="1" smtClean="0"/>
              <a:t>subtraction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reflection</a:t>
            </a:r>
            <a:r>
              <a:rPr lang="de-DE" sz="2400" dirty="0" smtClean="0"/>
              <a:t> </a:t>
            </a:r>
            <a:r>
              <a:rPr lang="de-DE" sz="2400" i="1" dirty="0" err="1" smtClean="0"/>
              <a:t>foreground</a:t>
            </a:r>
            <a:endParaRPr lang="de-DE" sz="2400" dirty="0" smtClean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b="1" dirty="0" smtClean="0"/>
              <a:t>Industrial </a:t>
            </a:r>
            <a:r>
              <a:rPr lang="de-DE" sz="2400" b="1" dirty="0" err="1" smtClean="0"/>
              <a:t>data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example</a:t>
            </a:r>
            <a:r>
              <a:rPr lang="de-DE" sz="2400" b="1" dirty="0" smtClean="0"/>
              <a:t>: </a:t>
            </a:r>
            <a:r>
              <a:rPr lang="de-DE" sz="2400" dirty="0" smtClean="0"/>
              <a:t>single-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workflow</a:t>
            </a:r>
            <a:r>
              <a:rPr lang="de-DE" sz="2400" dirty="0" smtClean="0"/>
              <a:t>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largely</a:t>
            </a:r>
            <a:r>
              <a:rPr lang="de-DE" sz="2400" dirty="0" smtClean="0"/>
              <a:t> </a:t>
            </a:r>
            <a:r>
              <a:rPr lang="de-DE" sz="2400" dirty="0" err="1" smtClean="0"/>
              <a:t>reproduce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multi-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result</a:t>
            </a:r>
            <a:endParaRPr lang="de-DE" sz="2400" dirty="0" smtClean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b="1" dirty="0" smtClean="0"/>
              <a:t>Academic </a:t>
            </a:r>
            <a:r>
              <a:rPr lang="de-DE" sz="2400" b="1" dirty="0" err="1" smtClean="0"/>
              <a:t>data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example</a:t>
            </a:r>
            <a:r>
              <a:rPr lang="de-DE" sz="2400" b="1" dirty="0" smtClean="0"/>
              <a:t>: </a:t>
            </a:r>
            <a:r>
              <a:rPr lang="de-DE" sz="2400" dirty="0" err="1" smtClean="0"/>
              <a:t>Laterally</a:t>
            </a:r>
            <a:r>
              <a:rPr lang="de-DE" sz="2400" dirty="0" smtClean="0"/>
              <a:t> </a:t>
            </a:r>
            <a:r>
              <a:rPr lang="de-DE" sz="2400" dirty="0" err="1" smtClean="0"/>
              <a:t>resolved</a:t>
            </a:r>
            <a:r>
              <a:rPr lang="de-DE" sz="2400" dirty="0" smtClean="0"/>
              <a:t> </a:t>
            </a:r>
            <a:r>
              <a:rPr lang="de-DE" sz="2400" dirty="0" err="1" smtClean="0"/>
              <a:t>velocity</a:t>
            </a:r>
            <a:r>
              <a:rPr lang="de-DE" sz="2400" dirty="0" smtClean="0"/>
              <a:t> </a:t>
            </a:r>
            <a:r>
              <a:rPr lang="de-DE" sz="2400" dirty="0" err="1" smtClean="0"/>
              <a:t>structure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locations</a:t>
            </a:r>
            <a:r>
              <a:rPr lang="de-DE" sz="2400" dirty="0" smtClean="0"/>
              <a:t> </a:t>
            </a:r>
            <a:r>
              <a:rPr lang="de-DE" sz="2400" dirty="0" err="1" smtClean="0"/>
              <a:t>consistent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known</a:t>
            </a:r>
            <a:r>
              <a:rPr lang="de-DE" sz="2400" dirty="0" smtClean="0"/>
              <a:t> fault </a:t>
            </a:r>
            <a:r>
              <a:rPr lang="de-DE" sz="2400" dirty="0" err="1" smtClean="0"/>
              <a:t>systems</a:t>
            </a:r>
            <a:endParaRPr lang="de-DE" sz="2400" dirty="0"/>
          </a:p>
        </p:txBody>
      </p:sp>
      <p:sp>
        <p:nvSpPr>
          <p:cNvPr id="4" name="Rechteck 3"/>
          <p:cNvSpPr/>
          <p:nvPr/>
        </p:nvSpPr>
        <p:spPr>
          <a:xfrm>
            <a:off x="628650" y="3988904"/>
            <a:ext cx="8161389" cy="243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138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Summary &amp; </a:t>
            </a:r>
            <a:r>
              <a:rPr lang="de-DE" sz="3200" dirty="0" err="1" smtClean="0">
                <a:solidFill>
                  <a:schemeClr val="bg1"/>
                </a:solidFill>
              </a:rPr>
              <a:t>conclusions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28650" y="1314450"/>
            <a:ext cx="8039100" cy="5105400"/>
          </a:xfrm>
        </p:spPr>
        <p:txBody>
          <a:bodyPr anchor="ctr">
            <a:noAutofit/>
          </a:bodyPr>
          <a:lstStyle/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Wavefront-based</a:t>
            </a:r>
            <a:r>
              <a:rPr lang="de-DE" sz="2400" dirty="0" smtClean="0"/>
              <a:t> </a:t>
            </a:r>
            <a:r>
              <a:rPr lang="de-DE" sz="2400" dirty="0" err="1" smtClean="0"/>
              <a:t>workflow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automated</a:t>
            </a:r>
            <a:r>
              <a:rPr lang="de-DE" sz="2400" dirty="0" smtClean="0"/>
              <a:t> single-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inversion</a:t>
            </a:r>
            <a:r>
              <a:rPr lang="de-DE" sz="2400" dirty="0" smtClean="0"/>
              <a:t> 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diffractions</a:t>
            </a:r>
            <a:endParaRPr lang="de-DE" sz="2400" dirty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smtClean="0"/>
              <a:t>Key </a:t>
            </a:r>
            <a:r>
              <a:rPr lang="de-DE" sz="2400" dirty="0" err="1" smtClean="0"/>
              <a:t>ingredient</a:t>
            </a:r>
            <a:r>
              <a:rPr lang="de-DE" sz="2400" dirty="0" smtClean="0"/>
              <a:t>: Access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diffracted</a:t>
            </a:r>
            <a:r>
              <a:rPr lang="de-DE" sz="2400" dirty="0" smtClean="0"/>
              <a:t> </a:t>
            </a:r>
            <a:r>
              <a:rPr lang="de-DE" sz="2400" dirty="0" err="1" smtClean="0"/>
              <a:t>background</a:t>
            </a:r>
            <a:r>
              <a:rPr lang="de-DE" sz="2400" dirty="0" smtClean="0"/>
              <a:t> </a:t>
            </a:r>
            <a:r>
              <a:rPr lang="de-DE" sz="2400" dirty="0" err="1" smtClean="0"/>
              <a:t>wavefield</a:t>
            </a:r>
            <a:r>
              <a:rPr lang="de-DE" sz="2400" dirty="0" smtClean="0"/>
              <a:t> </a:t>
            </a:r>
            <a:r>
              <a:rPr lang="de-DE" sz="2400" dirty="0" err="1" smtClean="0"/>
              <a:t>through</a:t>
            </a:r>
            <a:r>
              <a:rPr lang="de-DE" sz="2400" dirty="0" smtClean="0"/>
              <a:t> adaptive </a:t>
            </a:r>
            <a:r>
              <a:rPr lang="de-DE" sz="2400" dirty="0" err="1" smtClean="0"/>
              <a:t>subtraction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reflection</a:t>
            </a:r>
            <a:r>
              <a:rPr lang="de-DE" sz="2400" dirty="0" smtClean="0"/>
              <a:t> </a:t>
            </a:r>
            <a:r>
              <a:rPr lang="de-DE" sz="2400" i="1" dirty="0" err="1" smtClean="0"/>
              <a:t>foreground</a:t>
            </a:r>
            <a:endParaRPr lang="de-DE" sz="2400" dirty="0" smtClean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b="1" dirty="0" smtClean="0"/>
              <a:t>Industrial </a:t>
            </a:r>
            <a:r>
              <a:rPr lang="de-DE" sz="2400" b="1" dirty="0" err="1" smtClean="0"/>
              <a:t>data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example</a:t>
            </a:r>
            <a:r>
              <a:rPr lang="de-DE" sz="2400" b="1" dirty="0" smtClean="0"/>
              <a:t>: </a:t>
            </a:r>
            <a:r>
              <a:rPr lang="de-DE" sz="2400" dirty="0" smtClean="0"/>
              <a:t>single-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workflow</a:t>
            </a:r>
            <a:r>
              <a:rPr lang="de-DE" sz="2400" dirty="0" smtClean="0"/>
              <a:t>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largely</a:t>
            </a:r>
            <a:r>
              <a:rPr lang="de-DE" sz="2400" dirty="0" smtClean="0"/>
              <a:t> </a:t>
            </a:r>
            <a:r>
              <a:rPr lang="de-DE" sz="2400" dirty="0" err="1" smtClean="0"/>
              <a:t>reproduce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multi-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result</a:t>
            </a:r>
            <a:endParaRPr lang="de-DE" sz="2400" dirty="0" smtClean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b="1" dirty="0" smtClean="0"/>
              <a:t>Academic </a:t>
            </a:r>
            <a:r>
              <a:rPr lang="de-DE" sz="2400" b="1" dirty="0" err="1" smtClean="0"/>
              <a:t>data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example</a:t>
            </a:r>
            <a:r>
              <a:rPr lang="de-DE" sz="2400" b="1" dirty="0" smtClean="0"/>
              <a:t>: </a:t>
            </a:r>
            <a:r>
              <a:rPr lang="de-DE" sz="2400" dirty="0" err="1" smtClean="0"/>
              <a:t>Laterally</a:t>
            </a:r>
            <a:r>
              <a:rPr lang="de-DE" sz="2400" dirty="0" smtClean="0"/>
              <a:t> </a:t>
            </a:r>
            <a:r>
              <a:rPr lang="de-DE" sz="2400" dirty="0" err="1" smtClean="0"/>
              <a:t>resolved</a:t>
            </a:r>
            <a:r>
              <a:rPr lang="de-DE" sz="2400" dirty="0" smtClean="0"/>
              <a:t> </a:t>
            </a:r>
            <a:r>
              <a:rPr lang="de-DE" sz="2400" dirty="0" err="1" smtClean="0"/>
              <a:t>velocity</a:t>
            </a:r>
            <a:r>
              <a:rPr lang="de-DE" sz="2400" dirty="0" smtClean="0"/>
              <a:t> </a:t>
            </a:r>
            <a:r>
              <a:rPr lang="de-DE" sz="2400" dirty="0" err="1" smtClean="0"/>
              <a:t>structure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locations</a:t>
            </a:r>
            <a:r>
              <a:rPr lang="de-DE" sz="2400" dirty="0" smtClean="0"/>
              <a:t> </a:t>
            </a:r>
            <a:r>
              <a:rPr lang="de-DE" sz="2400" dirty="0" err="1" smtClean="0"/>
              <a:t>consistent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known</a:t>
            </a:r>
            <a:r>
              <a:rPr lang="de-DE" sz="2400" dirty="0" smtClean="0"/>
              <a:t> fault </a:t>
            </a:r>
            <a:r>
              <a:rPr lang="de-DE" sz="2400" dirty="0" err="1" smtClean="0"/>
              <a:t>systems</a:t>
            </a:r>
            <a:endParaRPr lang="de-DE" sz="2400" dirty="0"/>
          </a:p>
        </p:txBody>
      </p:sp>
      <p:sp>
        <p:nvSpPr>
          <p:cNvPr id="4" name="Rechteck 3"/>
          <p:cNvSpPr/>
          <p:nvPr/>
        </p:nvSpPr>
        <p:spPr>
          <a:xfrm>
            <a:off x="628650" y="5194852"/>
            <a:ext cx="8161389" cy="1224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Summary &amp; </a:t>
            </a:r>
            <a:r>
              <a:rPr lang="de-DE" sz="3200" dirty="0" err="1" smtClean="0">
                <a:solidFill>
                  <a:schemeClr val="bg1"/>
                </a:solidFill>
              </a:rPr>
              <a:t>conclusions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28650" y="1314450"/>
            <a:ext cx="8039100" cy="5105400"/>
          </a:xfrm>
        </p:spPr>
        <p:txBody>
          <a:bodyPr anchor="ctr">
            <a:noAutofit/>
          </a:bodyPr>
          <a:lstStyle/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Wavefront-based</a:t>
            </a:r>
            <a:r>
              <a:rPr lang="de-DE" sz="2400" dirty="0" smtClean="0"/>
              <a:t> </a:t>
            </a:r>
            <a:r>
              <a:rPr lang="de-DE" sz="2400" dirty="0" err="1" smtClean="0"/>
              <a:t>workflow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automated</a:t>
            </a:r>
            <a:r>
              <a:rPr lang="de-DE" sz="2400" dirty="0" smtClean="0"/>
              <a:t> single-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inversion</a:t>
            </a:r>
            <a:r>
              <a:rPr lang="de-DE" sz="2400" dirty="0" smtClean="0"/>
              <a:t> 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diffractions</a:t>
            </a:r>
            <a:endParaRPr lang="de-DE" sz="2400" dirty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smtClean="0"/>
              <a:t>Key </a:t>
            </a:r>
            <a:r>
              <a:rPr lang="de-DE" sz="2400" dirty="0" err="1" smtClean="0"/>
              <a:t>ingredient</a:t>
            </a:r>
            <a:r>
              <a:rPr lang="de-DE" sz="2400" dirty="0" smtClean="0"/>
              <a:t>: Access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diffracted</a:t>
            </a:r>
            <a:r>
              <a:rPr lang="de-DE" sz="2400" dirty="0" smtClean="0"/>
              <a:t> </a:t>
            </a:r>
            <a:r>
              <a:rPr lang="de-DE" sz="2400" dirty="0" err="1" smtClean="0"/>
              <a:t>background</a:t>
            </a:r>
            <a:r>
              <a:rPr lang="de-DE" sz="2400" dirty="0" smtClean="0"/>
              <a:t> </a:t>
            </a:r>
            <a:r>
              <a:rPr lang="de-DE" sz="2400" dirty="0" err="1" smtClean="0"/>
              <a:t>wavefield</a:t>
            </a:r>
            <a:r>
              <a:rPr lang="de-DE" sz="2400" dirty="0" smtClean="0"/>
              <a:t> </a:t>
            </a:r>
            <a:r>
              <a:rPr lang="de-DE" sz="2400" dirty="0" err="1" smtClean="0"/>
              <a:t>through</a:t>
            </a:r>
            <a:r>
              <a:rPr lang="de-DE" sz="2400" dirty="0" smtClean="0"/>
              <a:t> adaptive </a:t>
            </a:r>
            <a:r>
              <a:rPr lang="de-DE" sz="2400" dirty="0" err="1" smtClean="0"/>
              <a:t>subtraction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reflection</a:t>
            </a:r>
            <a:r>
              <a:rPr lang="de-DE" sz="2400" dirty="0" smtClean="0"/>
              <a:t> </a:t>
            </a:r>
            <a:r>
              <a:rPr lang="de-DE" sz="2400" i="1" dirty="0" err="1" smtClean="0"/>
              <a:t>foreground</a:t>
            </a:r>
            <a:endParaRPr lang="de-DE" sz="2400" dirty="0" smtClean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b="1" dirty="0" smtClean="0"/>
              <a:t>Industrial </a:t>
            </a:r>
            <a:r>
              <a:rPr lang="de-DE" sz="2400" b="1" dirty="0" err="1" smtClean="0"/>
              <a:t>data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example</a:t>
            </a:r>
            <a:r>
              <a:rPr lang="de-DE" sz="2400" b="1" dirty="0" smtClean="0"/>
              <a:t>: </a:t>
            </a:r>
            <a:r>
              <a:rPr lang="de-DE" sz="2400" dirty="0" smtClean="0"/>
              <a:t>single-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workflow</a:t>
            </a:r>
            <a:r>
              <a:rPr lang="de-DE" sz="2400" dirty="0" smtClean="0"/>
              <a:t>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largely</a:t>
            </a:r>
            <a:r>
              <a:rPr lang="de-DE" sz="2400" dirty="0" smtClean="0"/>
              <a:t> </a:t>
            </a:r>
            <a:r>
              <a:rPr lang="de-DE" sz="2400" dirty="0" err="1" smtClean="0"/>
              <a:t>reproduce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multi-</a:t>
            </a:r>
            <a:r>
              <a:rPr lang="de-DE" sz="2400" dirty="0" err="1" smtClean="0"/>
              <a:t>channel</a:t>
            </a:r>
            <a:r>
              <a:rPr lang="de-DE" sz="2400" dirty="0" smtClean="0"/>
              <a:t> </a:t>
            </a:r>
            <a:r>
              <a:rPr lang="de-DE" sz="2400" dirty="0" err="1" smtClean="0"/>
              <a:t>result</a:t>
            </a:r>
            <a:endParaRPr lang="de-DE" sz="2400" dirty="0" smtClean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b="1" dirty="0" smtClean="0"/>
              <a:t>Academic </a:t>
            </a:r>
            <a:r>
              <a:rPr lang="de-DE" sz="2400" b="1" dirty="0" err="1" smtClean="0"/>
              <a:t>data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example</a:t>
            </a:r>
            <a:r>
              <a:rPr lang="de-DE" sz="2400" b="1" dirty="0" smtClean="0"/>
              <a:t>: </a:t>
            </a:r>
            <a:r>
              <a:rPr lang="de-DE" sz="2400" dirty="0" err="1" smtClean="0"/>
              <a:t>Laterally</a:t>
            </a:r>
            <a:r>
              <a:rPr lang="de-DE" sz="2400" dirty="0" smtClean="0"/>
              <a:t> </a:t>
            </a:r>
            <a:r>
              <a:rPr lang="de-DE" sz="2400" dirty="0" err="1" smtClean="0"/>
              <a:t>resolved</a:t>
            </a:r>
            <a:r>
              <a:rPr lang="de-DE" sz="2400" dirty="0" smtClean="0"/>
              <a:t> </a:t>
            </a:r>
            <a:r>
              <a:rPr lang="de-DE" sz="2400" dirty="0" err="1" smtClean="0"/>
              <a:t>velocity</a:t>
            </a:r>
            <a:r>
              <a:rPr lang="de-DE" sz="2400" dirty="0" smtClean="0"/>
              <a:t> </a:t>
            </a:r>
            <a:r>
              <a:rPr lang="de-DE" sz="2400" dirty="0" err="1" smtClean="0"/>
              <a:t>structure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locations</a:t>
            </a:r>
            <a:r>
              <a:rPr lang="de-DE" sz="2400" dirty="0" smtClean="0"/>
              <a:t> </a:t>
            </a:r>
            <a:r>
              <a:rPr lang="de-DE" sz="2400" dirty="0" err="1" smtClean="0"/>
              <a:t>consistent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known</a:t>
            </a:r>
            <a:r>
              <a:rPr lang="de-DE" sz="2400" dirty="0" smtClean="0"/>
              <a:t> fault </a:t>
            </a:r>
            <a:r>
              <a:rPr lang="de-DE" sz="2400" dirty="0" err="1" smtClean="0"/>
              <a:t>systems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481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Acknowledgments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28650" y="1314450"/>
            <a:ext cx="8039100" cy="5105400"/>
          </a:xfrm>
        </p:spPr>
        <p:txBody>
          <a:bodyPr anchor="ctr">
            <a:noAutofit/>
          </a:bodyPr>
          <a:lstStyle/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/>
              <a:t>German Research </a:t>
            </a:r>
            <a:r>
              <a:rPr lang="de-DE" sz="2400" dirty="0" err="1"/>
              <a:t>Foundation</a:t>
            </a:r>
            <a:r>
              <a:rPr lang="de-DE" sz="2400" dirty="0"/>
              <a:t> (</a:t>
            </a:r>
            <a:r>
              <a:rPr lang="de-DE" sz="2400" dirty="0" smtClean="0"/>
              <a:t>DFG, SCHW </a:t>
            </a:r>
            <a:r>
              <a:rPr lang="de-DE" sz="2400" dirty="0"/>
              <a:t>1870/1-1)</a:t>
            </a:r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/>
              <a:t>Wave Inversion Technology (WIT) </a:t>
            </a:r>
            <a:r>
              <a:rPr lang="de-DE" sz="2400" dirty="0" err="1"/>
              <a:t>consortium</a:t>
            </a:r>
            <a:endParaRPr lang="de-DE" sz="2400" dirty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smtClean="0"/>
              <a:t>Marcel Ruhnau</a:t>
            </a:r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smtClean="0"/>
              <a:t>Christian </a:t>
            </a:r>
            <a:r>
              <a:rPr lang="de-DE" sz="2400" dirty="0"/>
              <a:t>Hübscher</a:t>
            </a:r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/>
              <a:t>TGS </a:t>
            </a:r>
            <a:r>
              <a:rPr lang="de-DE" sz="2400" dirty="0" err="1" smtClean="0"/>
              <a:t>Nopec</a:t>
            </a:r>
            <a:endParaRPr lang="de-DE" sz="2400" dirty="0" smtClean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smtClean="0"/>
              <a:t>Karin </a:t>
            </a:r>
            <a:r>
              <a:rPr lang="de-DE" sz="2400" dirty="0" err="1" smtClean="0"/>
              <a:t>Sigloch</a:t>
            </a:r>
            <a:r>
              <a:rPr lang="de-DE" sz="2400" dirty="0" smtClean="0"/>
              <a:t> &amp; </a:t>
            </a:r>
            <a:r>
              <a:rPr lang="de-DE" sz="2400" dirty="0" err="1" smtClean="0"/>
              <a:t>Tarje</a:t>
            </a:r>
            <a:r>
              <a:rPr lang="de-DE" sz="2400" dirty="0" smtClean="0"/>
              <a:t> Nissen-Meyer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414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Outlook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28650" y="1314450"/>
            <a:ext cx="8039100" cy="5105400"/>
          </a:xfrm>
        </p:spPr>
        <p:txBody>
          <a:bodyPr anchor="ctr">
            <a:noAutofit/>
          </a:bodyPr>
          <a:lstStyle/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Exclude</a:t>
            </a:r>
            <a:r>
              <a:rPr lang="de-DE" sz="2400" dirty="0"/>
              <a:t> </a:t>
            </a:r>
            <a:r>
              <a:rPr lang="de-DE" sz="2400" dirty="0" smtClean="0"/>
              <a:t>/ </a:t>
            </a:r>
            <a:r>
              <a:rPr lang="de-DE" sz="2400" dirty="0" err="1" smtClean="0"/>
              <a:t>account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out-</a:t>
            </a:r>
            <a:r>
              <a:rPr lang="de-DE" sz="2400" dirty="0" err="1" smtClean="0"/>
              <a:t>of</a:t>
            </a:r>
            <a:r>
              <a:rPr lang="de-DE" sz="2400" dirty="0" smtClean="0"/>
              <a:t>-plane </a:t>
            </a:r>
            <a:r>
              <a:rPr lang="de-DE" sz="2400" dirty="0" err="1" smtClean="0"/>
              <a:t>energy</a:t>
            </a:r>
            <a:endParaRPr lang="de-DE" sz="2400" dirty="0" smtClean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smtClean="0"/>
              <a:t>2D / 3D P-</a:t>
            </a:r>
            <a:r>
              <a:rPr lang="de-DE" sz="2400" dirty="0" err="1" smtClean="0"/>
              <a:t>cable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application</a:t>
            </a:r>
            <a:r>
              <a:rPr lang="de-DE" sz="2400" dirty="0" smtClean="0"/>
              <a:t> (in </a:t>
            </a:r>
            <a:r>
              <a:rPr lang="de-DE" sz="2400" dirty="0" err="1" smtClean="0"/>
              <a:t>progress</a:t>
            </a:r>
            <a:r>
              <a:rPr lang="de-DE" sz="2400" dirty="0" smtClean="0"/>
              <a:t>)</a:t>
            </a:r>
            <a:endParaRPr lang="de-DE" sz="2400" dirty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smtClean="0"/>
              <a:t>GPR </a:t>
            </a:r>
            <a:r>
              <a:rPr lang="de-DE" sz="2400" dirty="0" err="1" smtClean="0"/>
              <a:t>application</a:t>
            </a:r>
            <a:r>
              <a:rPr lang="de-DE" sz="2400" dirty="0" smtClean="0"/>
              <a:t> (in </a:t>
            </a:r>
            <a:r>
              <a:rPr lang="de-DE" sz="2400" dirty="0" err="1" smtClean="0"/>
              <a:t>progress</a:t>
            </a:r>
            <a:r>
              <a:rPr lang="de-DE" sz="2400" dirty="0" smtClean="0"/>
              <a:t>)</a:t>
            </a:r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smtClean="0"/>
              <a:t>Link </a:t>
            </a:r>
            <a:r>
              <a:rPr lang="de-DE" sz="2400" dirty="0" err="1" smtClean="0"/>
              <a:t>event</a:t>
            </a:r>
            <a:r>
              <a:rPr lang="de-DE" sz="2400" dirty="0" smtClean="0"/>
              <a:t> </a:t>
            </a:r>
            <a:r>
              <a:rPr lang="de-DE" sz="2400" dirty="0" err="1" smtClean="0"/>
              <a:t>contributions</a:t>
            </a:r>
            <a:r>
              <a:rPr lang="de-DE" sz="2400" dirty="0" smtClean="0"/>
              <a:t> via </a:t>
            </a:r>
            <a:r>
              <a:rPr lang="de-DE" sz="2400" dirty="0" err="1" smtClean="0"/>
              <a:t>image</a:t>
            </a:r>
            <a:r>
              <a:rPr lang="de-DE" sz="2400" dirty="0" smtClean="0"/>
              <a:t> </a:t>
            </a:r>
            <a:r>
              <a:rPr lang="de-DE" sz="2400" dirty="0" err="1" smtClean="0"/>
              <a:t>segmentation</a:t>
            </a:r>
            <a:endParaRPr lang="de-DE" sz="2400" dirty="0" smtClean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Explore</a:t>
            </a:r>
            <a:r>
              <a:rPr lang="de-DE" sz="2400" dirty="0" smtClean="0"/>
              <a:t> links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interferometry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13035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Kinematic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redundancy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88686" y="1191375"/>
            <a:ext cx="8810171" cy="444703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528681" y="6549668"/>
            <a:ext cx="1610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(</a:t>
            </a:r>
            <a:r>
              <a:rPr lang="de-DE" sz="1200" dirty="0" err="1"/>
              <a:t>Hertweck</a:t>
            </a:r>
            <a:r>
              <a:rPr lang="de-DE" sz="1200" dirty="0"/>
              <a:t> et al., 2007)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12794" y="5863774"/>
            <a:ext cx="738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Reflection</a:t>
            </a:r>
            <a:r>
              <a:rPr lang="de-DE" sz="2400" b="1" dirty="0" smtClean="0"/>
              <a:t>: </a:t>
            </a:r>
            <a:r>
              <a:rPr lang="de-DE" sz="2400" dirty="0" err="1" smtClean="0"/>
              <a:t>Moveout</a:t>
            </a:r>
            <a:r>
              <a:rPr lang="de-DE" sz="2400" dirty="0" smtClean="0"/>
              <a:t> 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predominantly</a:t>
            </a:r>
            <a:r>
              <a:rPr lang="de-DE" sz="2400" dirty="0" smtClean="0"/>
              <a:t> a </a:t>
            </a:r>
            <a:r>
              <a:rPr lang="de-DE" sz="2400" dirty="0" err="1" smtClean="0"/>
              <a:t>function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offset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9500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Kinematic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redundancy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88686" y="1191375"/>
            <a:ext cx="8810171" cy="444703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528681" y="6549668"/>
            <a:ext cx="1610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(</a:t>
            </a:r>
            <a:r>
              <a:rPr lang="de-DE" sz="1200" dirty="0" err="1"/>
              <a:t>Hertweck</a:t>
            </a:r>
            <a:r>
              <a:rPr lang="de-DE" sz="1200" dirty="0"/>
              <a:t> et al., 2007)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12794" y="5863774"/>
            <a:ext cx="7113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Diffraction</a:t>
            </a:r>
            <a:r>
              <a:rPr lang="de-DE" sz="2400" b="1" dirty="0" smtClean="0"/>
              <a:t>: </a:t>
            </a:r>
            <a:r>
              <a:rPr lang="de-DE" sz="2400" dirty="0" err="1" smtClean="0"/>
              <a:t>Moveout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same in </a:t>
            </a:r>
            <a:r>
              <a:rPr lang="de-DE" sz="2400" dirty="0" err="1" smtClean="0"/>
              <a:t>midpoint</a:t>
            </a:r>
            <a:r>
              <a:rPr lang="de-DE" sz="2400" dirty="0" smtClean="0"/>
              <a:t> </a:t>
            </a:r>
            <a:r>
              <a:rPr lang="de-DE" sz="2400" dirty="0" err="1" smtClean="0"/>
              <a:t>direction</a:t>
            </a:r>
            <a:r>
              <a:rPr lang="de-DE" sz="2400" dirty="0" smtClean="0"/>
              <a:t>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92804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Motivation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5" name="Bild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538"/>
            <a:ext cx="9162000" cy="589646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577529" y="659321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(PGS)</a:t>
            </a:r>
          </a:p>
        </p:txBody>
      </p:sp>
    </p:spTree>
    <p:extLst>
      <p:ext uri="{BB962C8B-B14F-4D97-AF65-F5344CB8AC3E}">
        <p14:creationId xmlns:p14="http://schemas.microsoft.com/office/powerpoint/2010/main" val="19186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Motivation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5" name="Bild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538"/>
            <a:ext cx="9162000" cy="589646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577529" y="659321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(PGS)</a:t>
            </a:r>
          </a:p>
        </p:txBody>
      </p:sp>
      <p:cxnSp>
        <p:nvCxnSpPr>
          <p:cNvPr id="6" name="Gerade Verbindung 5"/>
          <p:cNvCxnSpPr/>
          <p:nvPr/>
        </p:nvCxnSpPr>
        <p:spPr>
          <a:xfrm flipH="1">
            <a:off x="4151086" y="2265491"/>
            <a:ext cx="391885" cy="238034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904346" y="2163893"/>
            <a:ext cx="254001" cy="253274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1814287" y="2410639"/>
            <a:ext cx="203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Near</a:t>
            </a:r>
            <a:r>
              <a:rPr lang="de-DE" dirty="0" smtClean="0">
                <a:solidFill>
                  <a:schemeClr val="bg1"/>
                </a:solidFill>
              </a:rPr>
              <a:t>-offset </a:t>
            </a:r>
            <a:r>
              <a:rPr lang="de-DE" dirty="0" err="1" smtClean="0">
                <a:solidFill>
                  <a:schemeClr val="bg1"/>
                </a:solidFill>
              </a:rPr>
              <a:t>channel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28650" y="1314450"/>
            <a:ext cx="8039100" cy="5105400"/>
          </a:xfrm>
        </p:spPr>
        <p:txBody>
          <a:bodyPr anchor="ctr">
            <a:noAutofit/>
          </a:bodyPr>
          <a:lstStyle/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Diffraction</a:t>
            </a:r>
            <a:r>
              <a:rPr lang="de-DE" sz="2400" dirty="0" smtClean="0"/>
              <a:t>: Solution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illumination</a:t>
            </a:r>
            <a:r>
              <a:rPr lang="de-DE" sz="2400" dirty="0" smtClean="0"/>
              <a:t> </a:t>
            </a:r>
            <a:r>
              <a:rPr lang="de-DE" sz="2400" dirty="0" err="1" smtClean="0"/>
              <a:t>problem</a:t>
            </a:r>
            <a:endParaRPr lang="de-DE" sz="2400" dirty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Coherence</a:t>
            </a:r>
            <a:r>
              <a:rPr lang="de-DE" sz="2400" dirty="0" smtClean="0"/>
              <a:t> </a:t>
            </a:r>
            <a:r>
              <a:rPr lang="de-DE" sz="2400" dirty="0" err="1" smtClean="0"/>
              <a:t>analysis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wavefront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measurements</a:t>
            </a:r>
            <a:endParaRPr lang="de-DE" sz="2400" dirty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smtClean="0"/>
              <a:t>Adaptive </a:t>
            </a:r>
            <a:r>
              <a:rPr lang="de-DE" sz="2400" dirty="0" err="1"/>
              <a:t>f</a:t>
            </a:r>
            <a:r>
              <a:rPr lang="de-DE" sz="2400" i="1" dirty="0" err="1"/>
              <a:t>oreground</a:t>
            </a:r>
            <a:r>
              <a:rPr lang="de-DE" sz="2400" dirty="0"/>
              <a:t> </a:t>
            </a:r>
            <a:r>
              <a:rPr lang="de-DE" sz="2400" dirty="0" err="1" smtClean="0"/>
              <a:t>subtraction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 smtClean="0"/>
              <a:t>wavefront</a:t>
            </a:r>
            <a:r>
              <a:rPr lang="de-DE" sz="2400" dirty="0" smtClean="0"/>
              <a:t> </a:t>
            </a:r>
            <a:r>
              <a:rPr lang="de-DE" sz="2400" dirty="0" err="1" smtClean="0"/>
              <a:t>filters</a:t>
            </a:r>
            <a:endParaRPr lang="de-DE" sz="2400" dirty="0"/>
          </a:p>
          <a:p>
            <a:pPr marL="11906" indent="-11906"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Diffraction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wavefront</a:t>
            </a:r>
            <a:r>
              <a:rPr lang="de-DE" sz="2400" dirty="0" smtClean="0"/>
              <a:t> </a:t>
            </a:r>
            <a:r>
              <a:rPr lang="de-DE" sz="2400" dirty="0" err="1" smtClean="0"/>
              <a:t>tomography</a:t>
            </a:r>
            <a:endParaRPr lang="de-DE" sz="2400" dirty="0"/>
          </a:p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/>
              <a:t>Field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examples</a:t>
            </a:r>
            <a:r>
              <a:rPr lang="de-DE" sz="2400" b="1" dirty="0"/>
              <a:t>:</a:t>
            </a:r>
          </a:p>
          <a:p>
            <a:pPr lvl="1">
              <a:lnSpc>
                <a:spcPct val="120000"/>
              </a:lnSpc>
              <a:buFont typeface="AppleColorEmoji" charset="0"/>
              <a:buChar char="▫️"/>
            </a:pP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Industrial multi-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channel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(offshore Israel)</a:t>
            </a:r>
          </a:p>
          <a:p>
            <a:pPr lvl="1">
              <a:lnSpc>
                <a:spcPct val="120000"/>
              </a:lnSpc>
              <a:buFont typeface="AppleColorEmoji" charset="0"/>
              <a:buChar char="▫️"/>
            </a:pP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Academic single-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channel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near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Santorini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/>
              <a:t>Summary &amp; </a:t>
            </a:r>
            <a:r>
              <a:rPr lang="de-DE" sz="2400" dirty="0" err="1"/>
              <a:t>conclusions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1742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>
                <a:solidFill>
                  <a:schemeClr val="bg1"/>
                </a:solidFill>
              </a:rPr>
              <a:t>D</a:t>
            </a:r>
            <a:r>
              <a:rPr lang="de-DE" sz="3200" dirty="0" err="1" smtClean="0">
                <a:solidFill>
                  <a:schemeClr val="bg1"/>
                </a:solidFill>
              </a:rPr>
              <a:t>iffraction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"/>
          <a:stretch/>
        </p:blipFill>
        <p:spPr>
          <a:xfrm>
            <a:off x="-230825" y="1262741"/>
            <a:ext cx="9345797" cy="539303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27870" y="6549672"/>
            <a:ext cx="1416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(</a:t>
            </a:r>
            <a:r>
              <a:rPr lang="de-DE" sz="1200" dirty="0" err="1"/>
              <a:t>meyavuz</a:t>
            </a:r>
            <a:r>
              <a:rPr lang="de-DE" sz="1200" dirty="0"/>
              <a:t>, </a:t>
            </a:r>
            <a:r>
              <a:rPr lang="de-DE" sz="1200" dirty="0" err="1"/>
              <a:t>youtube</a:t>
            </a:r>
            <a:r>
              <a:rPr lang="de-DE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7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Diffraction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28650" y="1314450"/>
            <a:ext cx="8039100" cy="51054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/>
              <a:t>Occurs</a:t>
            </a:r>
            <a:r>
              <a:rPr lang="de-DE" sz="2400" dirty="0"/>
              <a:t> at </a:t>
            </a:r>
            <a:r>
              <a:rPr lang="de-DE" sz="2400" dirty="0" err="1"/>
              <a:t>faults</a:t>
            </a:r>
            <a:r>
              <a:rPr lang="de-DE" sz="2400" dirty="0"/>
              <a:t>, </a:t>
            </a:r>
            <a:r>
              <a:rPr lang="de-DE" sz="2400" dirty="0" err="1"/>
              <a:t>erosion</a:t>
            </a:r>
            <a:r>
              <a:rPr lang="de-DE" sz="2400" dirty="0"/>
              <a:t> </a:t>
            </a:r>
            <a:r>
              <a:rPr lang="de-DE" sz="2400" dirty="0" err="1"/>
              <a:t>surfaces</a:t>
            </a:r>
            <a:r>
              <a:rPr lang="de-DE" sz="2400" dirty="0"/>
              <a:t>, </a:t>
            </a:r>
            <a:r>
              <a:rPr lang="de-DE" sz="2400" dirty="0" err="1"/>
              <a:t>lithological</a:t>
            </a:r>
            <a:r>
              <a:rPr lang="de-DE" sz="2400" dirty="0"/>
              <a:t> </a:t>
            </a:r>
            <a:r>
              <a:rPr lang="de-DE" sz="2400" dirty="0" err="1"/>
              <a:t>edges</a:t>
            </a:r>
            <a:r>
              <a:rPr lang="de-DE" sz="2400" dirty="0"/>
              <a:t>, </a:t>
            </a:r>
            <a:r>
              <a:rPr lang="de-DE" sz="2400" dirty="0" err="1"/>
              <a:t>salt</a:t>
            </a:r>
            <a:endParaRPr lang="de-DE" sz="2400" dirty="0"/>
          </a:p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/>
              <a:t>Encodes</a:t>
            </a:r>
            <a:r>
              <a:rPr lang="de-DE" sz="2400" dirty="0"/>
              <a:t> super-</a:t>
            </a:r>
            <a:r>
              <a:rPr lang="de-DE" sz="2400" dirty="0" err="1"/>
              <a:t>resolved</a:t>
            </a:r>
            <a:r>
              <a:rPr lang="de-DE" sz="2400" dirty="0"/>
              <a:t> </a:t>
            </a:r>
            <a:r>
              <a:rPr lang="de-DE" sz="2400" dirty="0" err="1"/>
              <a:t>subsurface</a:t>
            </a:r>
            <a:r>
              <a:rPr lang="de-DE" sz="2400" dirty="0"/>
              <a:t> </a:t>
            </a:r>
            <a:r>
              <a:rPr lang="de-DE" sz="2400" dirty="0" err="1"/>
              <a:t>information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(</a:t>
            </a:r>
            <a:r>
              <a:rPr lang="de-DE" sz="2400" dirty="0" err="1"/>
              <a:t>beyond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Rayleigh </a:t>
            </a:r>
            <a:r>
              <a:rPr lang="de-DE" sz="2400" dirty="0" err="1" smtClean="0"/>
              <a:t>limit</a:t>
            </a:r>
            <a:r>
              <a:rPr lang="de-DE" sz="2400" dirty="0" smtClean="0"/>
              <a:t>)</a:t>
            </a:r>
          </a:p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Secondary</a:t>
            </a:r>
            <a:r>
              <a:rPr lang="de-DE" sz="2400" dirty="0" smtClean="0"/>
              <a:t> (passive)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/ </a:t>
            </a:r>
            <a:r>
              <a:rPr lang="de-DE" sz="2400" dirty="0" err="1" smtClean="0"/>
              <a:t>measured</a:t>
            </a:r>
            <a:r>
              <a:rPr lang="de-DE" sz="2400" dirty="0" smtClean="0"/>
              <a:t> </a:t>
            </a:r>
            <a:r>
              <a:rPr lang="de-DE" sz="2400" dirty="0" err="1"/>
              <a:t>Green‘s</a:t>
            </a:r>
            <a:r>
              <a:rPr lang="de-DE" sz="2400" dirty="0"/>
              <a:t> </a:t>
            </a:r>
            <a:r>
              <a:rPr lang="de-DE" sz="2400" dirty="0" err="1"/>
              <a:t>functions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(</a:t>
            </a:r>
            <a:r>
              <a:rPr lang="de-DE" sz="2400" dirty="0" err="1"/>
              <a:t>no</a:t>
            </a:r>
            <a:r>
              <a:rPr lang="de-DE" sz="2400" dirty="0"/>
              <a:t> </a:t>
            </a:r>
            <a:r>
              <a:rPr lang="de-DE" sz="2400" dirty="0" err="1"/>
              <a:t>interface</a:t>
            </a:r>
            <a:r>
              <a:rPr lang="de-DE" sz="2400" dirty="0"/>
              <a:t> </a:t>
            </a:r>
            <a:r>
              <a:rPr lang="de-DE" sz="2400" dirty="0" err="1"/>
              <a:t>geometry</a:t>
            </a:r>
            <a:r>
              <a:rPr lang="de-DE" sz="2400" dirty="0"/>
              <a:t> </a:t>
            </a:r>
            <a:r>
              <a:rPr lang="de-DE" sz="2400" dirty="0" err="1"/>
              <a:t>signature</a:t>
            </a:r>
            <a:r>
              <a:rPr lang="de-DE" sz="2400" dirty="0"/>
              <a:t>, pure </a:t>
            </a:r>
            <a:r>
              <a:rPr lang="de-DE" sz="2400" dirty="0" err="1"/>
              <a:t>propagation</a:t>
            </a:r>
            <a:r>
              <a:rPr lang="de-DE" sz="2400" dirty="0" smtClean="0"/>
              <a:t>)</a:t>
            </a:r>
          </a:p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Kinematic</a:t>
            </a:r>
            <a:r>
              <a:rPr lang="de-DE" sz="2400" dirty="0" smtClean="0"/>
              <a:t> </a:t>
            </a:r>
            <a:r>
              <a:rPr lang="de-DE" sz="2400" dirty="0" err="1" smtClean="0"/>
              <a:t>redundancy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/>
              <a:t>(</a:t>
            </a:r>
            <a:r>
              <a:rPr lang="de-DE" sz="2400" dirty="0" err="1"/>
              <a:t>diffractions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same </a:t>
            </a:r>
            <a:r>
              <a:rPr lang="de-DE" sz="2400" dirty="0" err="1"/>
              <a:t>moveout</a:t>
            </a:r>
            <a:r>
              <a:rPr lang="de-DE" sz="2400" dirty="0"/>
              <a:t> in different </a:t>
            </a:r>
            <a:r>
              <a:rPr lang="de-DE" sz="2400" dirty="0" err="1"/>
              <a:t>trace</a:t>
            </a:r>
            <a:r>
              <a:rPr lang="de-DE" sz="2400" dirty="0"/>
              <a:t> </a:t>
            </a:r>
            <a:r>
              <a:rPr lang="de-DE" sz="2400" dirty="0" err="1"/>
              <a:t>gathers</a:t>
            </a:r>
            <a:r>
              <a:rPr lang="de-DE" sz="2400" dirty="0" smtClean="0"/>
              <a:t>)</a:t>
            </a:r>
          </a:p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b="1" dirty="0" smtClean="0"/>
              <a:t>Problem: </a:t>
            </a:r>
            <a:r>
              <a:rPr lang="de-DE" sz="2400" dirty="0" err="1" smtClean="0"/>
              <a:t>Diffractions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almost</a:t>
            </a:r>
            <a:r>
              <a:rPr lang="de-DE" sz="2400" dirty="0" smtClean="0"/>
              <a:t> </a:t>
            </a:r>
            <a:r>
              <a:rPr lang="de-DE" sz="2400" i="1" dirty="0" smtClean="0"/>
              <a:t>invisible</a:t>
            </a:r>
            <a:r>
              <a:rPr lang="de-DE" sz="2400" dirty="0" smtClean="0"/>
              <a:t>!</a:t>
            </a:r>
            <a:endParaRPr lang="de-DE" sz="2400" i="1" dirty="0"/>
          </a:p>
        </p:txBody>
      </p:sp>
      <p:sp>
        <p:nvSpPr>
          <p:cNvPr id="4" name="Rechteck 3"/>
          <p:cNvSpPr/>
          <p:nvPr/>
        </p:nvSpPr>
        <p:spPr>
          <a:xfrm>
            <a:off x="232229" y="5718629"/>
            <a:ext cx="8577942" cy="70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94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41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Diffraction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28650" y="1314450"/>
            <a:ext cx="8039100" cy="51054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/>
              <a:t>Occurs</a:t>
            </a:r>
            <a:r>
              <a:rPr lang="de-DE" sz="2400" dirty="0"/>
              <a:t> at </a:t>
            </a:r>
            <a:r>
              <a:rPr lang="de-DE" sz="2400" dirty="0" err="1"/>
              <a:t>faults</a:t>
            </a:r>
            <a:r>
              <a:rPr lang="de-DE" sz="2400" dirty="0"/>
              <a:t>, </a:t>
            </a:r>
            <a:r>
              <a:rPr lang="de-DE" sz="2400" dirty="0" err="1"/>
              <a:t>erosion</a:t>
            </a:r>
            <a:r>
              <a:rPr lang="de-DE" sz="2400" dirty="0"/>
              <a:t> </a:t>
            </a:r>
            <a:r>
              <a:rPr lang="de-DE" sz="2400" dirty="0" err="1"/>
              <a:t>surfaces</a:t>
            </a:r>
            <a:r>
              <a:rPr lang="de-DE" sz="2400" dirty="0"/>
              <a:t>, </a:t>
            </a:r>
            <a:r>
              <a:rPr lang="de-DE" sz="2400" dirty="0" err="1"/>
              <a:t>lithological</a:t>
            </a:r>
            <a:r>
              <a:rPr lang="de-DE" sz="2400" dirty="0"/>
              <a:t> </a:t>
            </a:r>
            <a:r>
              <a:rPr lang="de-DE" sz="2400" dirty="0" err="1"/>
              <a:t>edges</a:t>
            </a:r>
            <a:r>
              <a:rPr lang="de-DE" sz="2400" dirty="0"/>
              <a:t>, </a:t>
            </a:r>
            <a:r>
              <a:rPr lang="de-DE" sz="2400" dirty="0" err="1"/>
              <a:t>salt</a:t>
            </a:r>
            <a:endParaRPr lang="de-DE" sz="2400" dirty="0"/>
          </a:p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/>
              <a:t>Encodes</a:t>
            </a:r>
            <a:r>
              <a:rPr lang="de-DE" sz="2400" dirty="0"/>
              <a:t> super-</a:t>
            </a:r>
            <a:r>
              <a:rPr lang="de-DE" sz="2400" dirty="0" err="1"/>
              <a:t>resolved</a:t>
            </a:r>
            <a:r>
              <a:rPr lang="de-DE" sz="2400" dirty="0"/>
              <a:t> </a:t>
            </a:r>
            <a:r>
              <a:rPr lang="de-DE" sz="2400" dirty="0" err="1"/>
              <a:t>subsurface</a:t>
            </a:r>
            <a:r>
              <a:rPr lang="de-DE" sz="2400" dirty="0"/>
              <a:t> </a:t>
            </a:r>
            <a:r>
              <a:rPr lang="de-DE" sz="2400" dirty="0" err="1"/>
              <a:t>information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(</a:t>
            </a:r>
            <a:r>
              <a:rPr lang="de-DE" sz="2400" dirty="0" err="1"/>
              <a:t>beyond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Rayleigh </a:t>
            </a:r>
            <a:r>
              <a:rPr lang="de-DE" sz="2400" dirty="0" err="1" smtClean="0"/>
              <a:t>limit</a:t>
            </a:r>
            <a:r>
              <a:rPr lang="de-DE" sz="2400" dirty="0" smtClean="0"/>
              <a:t>)</a:t>
            </a:r>
          </a:p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Secondary</a:t>
            </a:r>
            <a:r>
              <a:rPr lang="de-DE" sz="2400" dirty="0" smtClean="0"/>
              <a:t> (passive)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/ </a:t>
            </a:r>
            <a:r>
              <a:rPr lang="de-DE" sz="2400" dirty="0" err="1" smtClean="0"/>
              <a:t>m</a:t>
            </a:r>
            <a:r>
              <a:rPr lang="de-DE" sz="2400" dirty="0" err="1" smtClean="0"/>
              <a:t>easured</a:t>
            </a:r>
            <a:r>
              <a:rPr lang="de-DE" sz="2400" dirty="0" smtClean="0"/>
              <a:t> </a:t>
            </a:r>
            <a:r>
              <a:rPr lang="de-DE" sz="2400" dirty="0" err="1"/>
              <a:t>Green‘s</a:t>
            </a:r>
            <a:r>
              <a:rPr lang="de-DE" sz="2400" dirty="0"/>
              <a:t> </a:t>
            </a:r>
            <a:r>
              <a:rPr lang="de-DE" sz="2400" dirty="0" err="1"/>
              <a:t>functions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(</a:t>
            </a:r>
            <a:r>
              <a:rPr lang="de-DE" sz="2400" dirty="0" err="1"/>
              <a:t>no</a:t>
            </a:r>
            <a:r>
              <a:rPr lang="de-DE" sz="2400" dirty="0"/>
              <a:t> </a:t>
            </a:r>
            <a:r>
              <a:rPr lang="de-DE" sz="2400" dirty="0" err="1"/>
              <a:t>interface</a:t>
            </a:r>
            <a:r>
              <a:rPr lang="de-DE" sz="2400" dirty="0"/>
              <a:t> </a:t>
            </a:r>
            <a:r>
              <a:rPr lang="de-DE" sz="2400" dirty="0" err="1"/>
              <a:t>geometry</a:t>
            </a:r>
            <a:r>
              <a:rPr lang="de-DE" sz="2400" dirty="0"/>
              <a:t> </a:t>
            </a:r>
            <a:r>
              <a:rPr lang="de-DE" sz="2400" dirty="0" err="1"/>
              <a:t>signature</a:t>
            </a:r>
            <a:r>
              <a:rPr lang="de-DE" sz="2400" dirty="0"/>
              <a:t>, pure </a:t>
            </a:r>
            <a:r>
              <a:rPr lang="de-DE" sz="2400" dirty="0" err="1"/>
              <a:t>propagation</a:t>
            </a:r>
            <a:r>
              <a:rPr lang="de-DE" sz="2400" dirty="0" smtClean="0"/>
              <a:t>)</a:t>
            </a:r>
          </a:p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dirty="0" err="1" smtClean="0"/>
              <a:t>Kinematic</a:t>
            </a:r>
            <a:r>
              <a:rPr lang="de-DE" sz="2400" dirty="0" smtClean="0"/>
              <a:t> </a:t>
            </a:r>
            <a:r>
              <a:rPr lang="de-DE" sz="2400" dirty="0" err="1" smtClean="0"/>
              <a:t>redundancy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/>
              <a:t>(</a:t>
            </a:r>
            <a:r>
              <a:rPr lang="de-DE" sz="2400" dirty="0" err="1"/>
              <a:t>diffractions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same </a:t>
            </a:r>
            <a:r>
              <a:rPr lang="de-DE" sz="2400" dirty="0" err="1"/>
              <a:t>moveout</a:t>
            </a:r>
            <a:r>
              <a:rPr lang="de-DE" sz="2400" dirty="0"/>
              <a:t> in </a:t>
            </a:r>
            <a:r>
              <a:rPr lang="de-DE" sz="2400" dirty="0" smtClean="0"/>
              <a:t>different </a:t>
            </a:r>
            <a:r>
              <a:rPr lang="de-DE" sz="2400" dirty="0" err="1" smtClean="0"/>
              <a:t>trace</a:t>
            </a:r>
            <a:r>
              <a:rPr lang="de-DE" sz="2400" dirty="0" smtClean="0"/>
              <a:t> </a:t>
            </a:r>
            <a:r>
              <a:rPr lang="de-DE" sz="2400" dirty="0" err="1" smtClean="0"/>
              <a:t>gathers</a:t>
            </a:r>
            <a:r>
              <a:rPr lang="de-DE" sz="2400" dirty="0" smtClean="0"/>
              <a:t>)</a:t>
            </a:r>
          </a:p>
          <a:p>
            <a:pPr>
              <a:lnSpc>
                <a:spcPct val="150000"/>
              </a:lnSpc>
              <a:buFont typeface="AppleColorEmoji" charset="0"/>
              <a:buChar char="▪️"/>
            </a:pPr>
            <a:r>
              <a:rPr lang="de-DE" sz="2400" b="1" dirty="0" smtClean="0"/>
              <a:t>Problem: </a:t>
            </a:r>
            <a:r>
              <a:rPr lang="de-DE" sz="2400" dirty="0" err="1" smtClean="0"/>
              <a:t>Diffractions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largely</a:t>
            </a:r>
            <a:r>
              <a:rPr lang="de-DE" sz="2400" dirty="0" smtClean="0"/>
              <a:t> </a:t>
            </a:r>
            <a:r>
              <a:rPr lang="de-DE" sz="2400" i="1" dirty="0" smtClean="0"/>
              <a:t>invisible</a:t>
            </a:r>
            <a:r>
              <a:rPr lang="de-DE" sz="2400" dirty="0" smtClean="0"/>
              <a:t>!</a:t>
            </a:r>
            <a:endParaRPr lang="de-DE" sz="2400" i="1" dirty="0"/>
          </a:p>
        </p:txBody>
      </p:sp>
    </p:spTree>
    <p:extLst>
      <p:ext uri="{BB962C8B-B14F-4D97-AF65-F5344CB8AC3E}">
        <p14:creationId xmlns:p14="http://schemas.microsoft.com/office/powerpoint/2010/main" val="664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563</Words>
  <Application>Microsoft Macintosh PowerPoint</Application>
  <PresentationFormat>Bildschirmpräsentation (4:3)</PresentationFormat>
  <Paragraphs>111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AppleColorEmoji</vt:lpstr>
      <vt:lpstr>Calibri</vt:lpstr>
      <vt:lpstr>Calibri Light</vt:lpstr>
      <vt:lpstr>Cambria Math</vt:lpstr>
      <vt:lpstr>Mangal</vt:lpstr>
      <vt:lpstr>Arial</vt:lpstr>
      <vt:lpstr>Office-Design</vt:lpstr>
      <vt:lpstr>Using diffractions as passive source wavefields: A traveltime moveout perspective</vt:lpstr>
      <vt:lpstr>Motivation</vt:lpstr>
      <vt:lpstr>Motivation</vt:lpstr>
      <vt:lpstr>Motivation</vt:lpstr>
      <vt:lpstr>Motivation</vt:lpstr>
      <vt:lpstr>Outline</vt:lpstr>
      <vt:lpstr>Diffraction</vt:lpstr>
      <vt:lpstr>Diffraction</vt:lpstr>
      <vt:lpstr>Diffraction</vt:lpstr>
      <vt:lpstr>Coherence analysis</vt:lpstr>
      <vt:lpstr>Adaptive foreground subtraction</vt:lpstr>
      <vt:lpstr>Diffraction wavefront tomography</vt:lpstr>
      <vt:lpstr>Workflow</vt:lpstr>
      <vt:lpstr>Workflow</vt:lpstr>
      <vt:lpstr>Industrial field data example</vt:lpstr>
      <vt:lpstr>Industrial field data example</vt:lpstr>
      <vt:lpstr>Diffraction background</vt:lpstr>
      <vt:lpstr>Diffraction background</vt:lpstr>
      <vt:lpstr>Automatic event picking</vt:lpstr>
      <vt:lpstr>Near-surface back-projection</vt:lpstr>
      <vt:lpstr>Diffraction wavefront tomography</vt:lpstr>
      <vt:lpstr>Academic field data example</vt:lpstr>
      <vt:lpstr>Academic field data example</vt:lpstr>
      <vt:lpstr>Diffraction background</vt:lpstr>
      <vt:lpstr>Diffraction background</vt:lpstr>
      <vt:lpstr>Automatic event picking</vt:lpstr>
      <vt:lpstr>Near-surface back-projection</vt:lpstr>
      <vt:lpstr>Diffraction wavefront tomography</vt:lpstr>
      <vt:lpstr>Exploring the hidden diffracted wavefield</vt:lpstr>
      <vt:lpstr>Summary &amp; conclusions</vt:lpstr>
      <vt:lpstr>Summary &amp; conclusions</vt:lpstr>
      <vt:lpstr>Summary &amp; conclusions</vt:lpstr>
      <vt:lpstr>Summary &amp; conclusions</vt:lpstr>
      <vt:lpstr>Acknowledgments</vt:lpstr>
      <vt:lpstr>Outlook</vt:lpstr>
      <vt:lpstr>Kinematic redundancy</vt:lpstr>
      <vt:lpstr>Kinematic redundancy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data</dc:title>
  <dc:creator>Benjamin Schwarz</dc:creator>
  <cp:lastModifiedBy>Benjamin Schwarz</cp:lastModifiedBy>
  <cp:revision>328</cp:revision>
  <cp:lastPrinted>2017-04-04T09:44:11Z</cp:lastPrinted>
  <dcterms:created xsi:type="dcterms:W3CDTF">2016-09-30T17:17:39Z</dcterms:created>
  <dcterms:modified xsi:type="dcterms:W3CDTF">2017-04-05T19:09:46Z</dcterms:modified>
</cp:coreProperties>
</file>